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7556500" cy="10693400"/>
  <p:notesSz cx="7556500" cy="10693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255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997" y="3314954"/>
            <a:ext cx="409130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21995" y="5988304"/>
            <a:ext cx="336931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0665" y="2459482"/>
            <a:ext cx="209378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78849" y="2459482"/>
            <a:ext cx="209378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490403"/>
            <a:ext cx="7560309" cy="201930"/>
          </a:xfrm>
          <a:custGeom>
            <a:avLst/>
            <a:gdLst/>
            <a:ahLst/>
            <a:cxnLst/>
            <a:rect l="l" t="t" r="r" b="b"/>
            <a:pathLst>
              <a:path w="7560309" h="201929">
                <a:moveTo>
                  <a:pt x="7560005" y="0"/>
                </a:moveTo>
                <a:lnTo>
                  <a:pt x="0" y="0"/>
                </a:lnTo>
                <a:lnTo>
                  <a:pt x="0" y="201599"/>
                </a:lnTo>
                <a:lnTo>
                  <a:pt x="7560005" y="201599"/>
                </a:lnTo>
                <a:lnTo>
                  <a:pt x="7560005" y="0"/>
                </a:lnTo>
                <a:close/>
              </a:path>
            </a:pathLst>
          </a:custGeom>
          <a:solidFill>
            <a:srgbClr val="2443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560309" cy="176530"/>
          </a:xfrm>
          <a:custGeom>
            <a:avLst/>
            <a:gdLst/>
            <a:ahLst/>
            <a:cxnLst/>
            <a:rect l="l" t="t" r="r" b="b"/>
            <a:pathLst>
              <a:path w="7560309" h="176530">
                <a:moveTo>
                  <a:pt x="7560005" y="0"/>
                </a:moveTo>
                <a:lnTo>
                  <a:pt x="0" y="0"/>
                </a:lnTo>
                <a:lnTo>
                  <a:pt x="0" y="176402"/>
                </a:lnTo>
                <a:lnTo>
                  <a:pt x="7560005" y="176402"/>
                </a:lnTo>
                <a:lnTo>
                  <a:pt x="756000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42166" y="330203"/>
            <a:ext cx="569763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0665" y="2459482"/>
            <a:ext cx="433197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36522" y="9944862"/>
            <a:ext cx="154025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40665" y="9944862"/>
            <a:ext cx="110705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465576" y="9944862"/>
            <a:ext cx="110705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A09F63-D719-6AC7-63A7-6001F46364DF}"/>
              </a:ext>
            </a:extLst>
          </p:cNvPr>
          <p:cNvGrpSpPr/>
          <p:nvPr/>
        </p:nvGrpSpPr>
        <p:grpSpPr>
          <a:xfrm>
            <a:off x="1373964" y="3175"/>
            <a:ext cx="4808572" cy="10690225"/>
            <a:chOff x="1373964" y="3175"/>
            <a:chExt cx="4808572" cy="10690225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rcRect t="34327"/>
            <a:stretch/>
          </p:blipFill>
          <p:spPr>
            <a:xfrm>
              <a:off x="1373964" y="3671697"/>
              <a:ext cx="4808572" cy="7021703"/>
            </a:xfrm>
            <a:prstGeom prst="rect">
              <a:avLst/>
            </a:prstGeom>
          </p:spPr>
        </p:pic>
        <p:pic>
          <p:nvPicPr>
            <p:cNvPr id="3" name="object 2">
              <a:extLst>
                <a:ext uri="{FF2B5EF4-FFF2-40B4-BE49-F238E27FC236}">
                  <a16:creationId xmlns:a16="http://schemas.microsoft.com/office/drawing/2014/main" id="{D80A5A92-71D0-2B6D-6D0A-2EC73A2651EE}"/>
                </a:ext>
              </a:extLst>
            </p:cNvPr>
            <p:cNvPicPr/>
            <p:nvPr/>
          </p:nvPicPr>
          <p:blipFill>
            <a:blip r:embed="rId2" cstate="print"/>
            <a:srcRect t="178" b="90453"/>
            <a:stretch/>
          </p:blipFill>
          <p:spPr>
            <a:xfrm>
              <a:off x="1373964" y="3175"/>
              <a:ext cx="4808572" cy="1001713"/>
            </a:xfrm>
            <a:prstGeom prst="rect">
              <a:avLst/>
            </a:prstGeom>
          </p:spPr>
        </p:pic>
        <p:pic>
          <p:nvPicPr>
            <p:cNvPr id="5" name="Imagen 4" descr="Logotipo&#10;&#10;El contenido generado por IA puede ser incorrecto.">
              <a:extLst>
                <a:ext uri="{FF2B5EF4-FFF2-40B4-BE49-F238E27FC236}">
                  <a16:creationId xmlns:a16="http://schemas.microsoft.com/office/drawing/2014/main" id="{10250099-664B-C2C5-EEF6-D362913BF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50" y="1004793"/>
              <a:ext cx="2667000" cy="266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1747" y="304803"/>
            <a:ext cx="45370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95" dirty="0"/>
              <a:t>!DI</a:t>
            </a:r>
            <a:r>
              <a:rPr sz="4400" spc="-940" dirty="0"/>
              <a:t>O</a:t>
            </a:r>
            <a:r>
              <a:rPr sz="4400" spc="-545" dirty="0"/>
              <a:t>S</a:t>
            </a:r>
            <a:r>
              <a:rPr sz="4400" spc="-600" dirty="0"/>
              <a:t> </a:t>
            </a:r>
            <a:r>
              <a:rPr sz="4400" spc="-825" dirty="0"/>
              <a:t>TE</a:t>
            </a:r>
            <a:r>
              <a:rPr sz="4400" spc="-490" dirty="0"/>
              <a:t> </a:t>
            </a:r>
            <a:r>
              <a:rPr sz="4400" spc="-655" dirty="0"/>
              <a:t>E</a:t>
            </a:r>
            <a:r>
              <a:rPr sz="4400" spc="-550" dirty="0"/>
              <a:t>S</a:t>
            </a:r>
            <a:r>
              <a:rPr sz="4400" spc="-1155" dirty="0"/>
              <a:t>T</a:t>
            </a:r>
            <a:r>
              <a:rPr sz="4400" spc="-770" dirty="0"/>
              <a:t>Á</a:t>
            </a:r>
            <a:r>
              <a:rPr sz="4400" spc="-535" dirty="0"/>
              <a:t> </a:t>
            </a:r>
            <a:r>
              <a:rPr sz="4400" spc="-760" dirty="0"/>
              <a:t>LLAMANDO!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97162" y="1259778"/>
            <a:ext cx="517080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300" spc="-265" dirty="0">
                <a:solidFill>
                  <a:srgbClr val="231F20"/>
                </a:solidFill>
                <a:latin typeface="Trebuchet MS"/>
                <a:cs typeface="Trebuchet MS"/>
              </a:rPr>
              <a:t>¿EsTÁs </a:t>
            </a:r>
            <a:r>
              <a:rPr sz="2300" spc="-400" dirty="0">
                <a:solidFill>
                  <a:srgbClr val="231F20"/>
                </a:solidFill>
                <a:latin typeface="Trebuchet MS"/>
                <a:cs typeface="Trebuchet MS"/>
              </a:rPr>
              <a:t>BUsCANDO</a:t>
            </a:r>
            <a:r>
              <a:rPr sz="2300" spc="-395" dirty="0">
                <a:solidFill>
                  <a:srgbClr val="231F20"/>
                </a:solidFill>
                <a:latin typeface="Trebuchet MS"/>
                <a:cs typeface="Trebuchet MS"/>
              </a:rPr>
              <a:t> OPORTUNIDADEs</a:t>
            </a:r>
            <a:r>
              <a:rPr sz="2300" spc="-3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2300" spc="-3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MINIsTERIO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sz="2300" spc="-4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35" dirty="0">
                <a:solidFill>
                  <a:srgbClr val="231F20"/>
                </a:solidFill>
                <a:latin typeface="Trebuchet MS"/>
                <a:cs typeface="Trebuchet MS"/>
              </a:rPr>
              <a:t>TIEM</a:t>
            </a:r>
            <a:r>
              <a:rPr sz="2300" spc="-345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2300" spc="-55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4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2300" spc="-415" dirty="0">
                <a:solidFill>
                  <a:srgbClr val="231F20"/>
                </a:solidFill>
                <a:latin typeface="Trebuchet MS"/>
                <a:cs typeface="Trebuchet MS"/>
              </a:rPr>
              <a:t>OMPLE</a:t>
            </a:r>
            <a:r>
              <a:rPr sz="2300" spc="-409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275" dirty="0">
                <a:solidFill>
                  <a:srgbClr val="231F20"/>
                </a:solidFill>
                <a:latin typeface="Trebuchet MS"/>
                <a:cs typeface="Trebuchet MS"/>
              </a:rPr>
              <a:t>O?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140" dirty="0">
                <a:solidFill>
                  <a:srgbClr val="231F20"/>
                </a:solidFill>
                <a:latin typeface="Trebuchet MS"/>
                <a:cs typeface="Trebuchet MS"/>
              </a:rPr>
              <a:t>¿</a:t>
            </a:r>
            <a:r>
              <a:rPr sz="2300" spc="-204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2300" spc="-11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61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Á</a:t>
            </a:r>
            <a:r>
              <a:rPr sz="2300" spc="-110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254" dirty="0">
                <a:solidFill>
                  <a:srgbClr val="231F20"/>
                </a:solidFill>
                <a:latin typeface="Trebuchet MS"/>
                <a:cs typeface="Trebuchet MS"/>
              </a:rPr>
              <a:t>DIsP</a:t>
            </a:r>
            <a:r>
              <a:rPr sz="2300" spc="-465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2300" spc="-39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2300" spc="-11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53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55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25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2300" spc="-33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2300" spc="-300" dirty="0">
                <a:solidFill>
                  <a:srgbClr val="231F20"/>
                </a:solidFill>
                <a:latin typeface="Trebuchet MS"/>
                <a:cs typeface="Trebuchet MS"/>
              </a:rPr>
              <a:t>VIR</a:t>
            </a:r>
            <a:r>
              <a:rPr sz="2300" spc="-2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4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2300" spc="-484" dirty="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5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endParaRPr sz="2300">
              <a:latin typeface="Trebuchet MS"/>
              <a:cs typeface="Trebuchet MS"/>
            </a:endParaRPr>
          </a:p>
          <a:p>
            <a:pPr marL="50800" algn="ctr">
              <a:lnSpc>
                <a:spcPct val="100000"/>
              </a:lnSpc>
            </a:pP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«C</a:t>
            </a:r>
            <a:r>
              <a:rPr sz="2300" spc="-445" dirty="0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sz="2300" spc="-409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475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2300" spc="-484" dirty="0">
                <a:solidFill>
                  <a:srgbClr val="231F20"/>
                </a:solidFill>
                <a:latin typeface="Trebuchet MS"/>
                <a:cs typeface="Trebuchet MS"/>
              </a:rPr>
              <a:t>ÓN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15" dirty="0">
                <a:solidFill>
                  <a:srgbClr val="231F20"/>
                </a:solidFill>
                <a:latin typeface="Trebuchet MS"/>
                <a:cs typeface="Trebuchet MS"/>
              </a:rPr>
              <a:t>DI</a:t>
            </a:r>
            <a:r>
              <a:rPr sz="2300" spc="-47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110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5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30" dirty="0">
                <a:solidFill>
                  <a:srgbClr val="231F20"/>
                </a:solidFill>
                <a:latin typeface="Trebuchet MS"/>
                <a:cs typeface="Trebuchet MS"/>
              </a:rPr>
              <a:t>MANO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AL</a:t>
            </a:r>
            <a:r>
              <a:rPr sz="2300" spc="-2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HOMBRE?»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2675172"/>
            <a:ext cx="6668770" cy="676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Trebuchet MS"/>
                <a:cs typeface="Trebuchet MS"/>
              </a:rPr>
              <a:t>POR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300" spc="2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2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OR,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LEE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300" spc="-25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8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AR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8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1791335" algn="l"/>
                <a:tab pos="6312535" algn="l"/>
              </a:tabLst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Querido/a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u="sng" spc="-35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 </a:t>
            </a:r>
            <a:r>
              <a:rPr sz="1300" u="sng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	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(aquí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escrit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nombre)</a:t>
            </a:r>
            <a:r>
              <a:rPr sz="1300" u="sng" spc="-35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 </a:t>
            </a:r>
            <a:r>
              <a:rPr sz="1300" u="sng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	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Comprendo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encuentras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momento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búsqueda, explorando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dirección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tiene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menudo,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viaje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puede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sentirse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abrumador,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especialmente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planes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coinciden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expectativas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teníamos.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embargo,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quiero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encuen-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tres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seguridad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consuelo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palabras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Salmo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32:8: 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“Te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haré 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entender,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 </a:t>
            </a:r>
            <a:r>
              <a:rPr sz="1300" spc="-145" dirty="0">
                <a:solidFill>
                  <a:srgbClr val="231F20"/>
                </a:solidFill>
                <a:latin typeface="Trebuchet MS"/>
                <a:cs typeface="Trebuchet MS"/>
              </a:rPr>
              <a:t>te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enseñaré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camino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debes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andar;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sobre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45" dirty="0">
                <a:solidFill>
                  <a:srgbClr val="231F20"/>
                </a:solidFill>
                <a:latin typeface="Trebuchet MS"/>
                <a:cs typeface="Trebuchet MS"/>
              </a:rPr>
              <a:t>ti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fijaré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mis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ojos.”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13970">
              <a:lnSpc>
                <a:spcPct val="100000"/>
              </a:lnSpc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Querido/a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hermano/a,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experiencia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profun-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damente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personal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maravillosa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única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individuo.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veces,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manifiesta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maneras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diversas,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desde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sentir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necesidad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hasta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experimentar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fuerte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deseo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predicar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evangelio.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Isaías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6:8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recuerda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cómo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profeta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respondió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Señor: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“Después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oí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 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voz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del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Señor,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que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decía: </a:t>
            </a:r>
            <a:r>
              <a:rPr sz="1300" spc="30" dirty="0">
                <a:solidFill>
                  <a:srgbClr val="231F20"/>
                </a:solidFill>
                <a:latin typeface="Trebuchet MS"/>
                <a:cs typeface="Trebuchet MS"/>
              </a:rPr>
              <a:t>“¿A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 enviaré,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irá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por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nosotros?”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Entonces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respondí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yo: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“Heme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aquí;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envíame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Trebuchet MS"/>
                <a:cs typeface="Trebuchet MS"/>
              </a:rPr>
              <a:t>mí.”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6515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Si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sientes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llamando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hacia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Sal-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vación,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folleto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proporcionará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respuestas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puedas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tener.</a:t>
            </a:r>
            <a:endParaRPr sz="1300">
              <a:latin typeface="Tahoma"/>
              <a:cs typeface="Tahoma"/>
            </a:endParaRPr>
          </a:p>
          <a:p>
            <a:pPr marL="12700" marR="14604">
              <a:lnSpc>
                <a:spcPct val="100000"/>
              </a:lnSpc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Quiero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entiendas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necesita,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pero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tú,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definitivamente,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necesitas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Él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llamándote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ministerio,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creo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momento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adecuado para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decirle: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“Envíame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mí”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Inicia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Fraternidad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Futuros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(FFO).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241935" algn="just">
              <a:lnSpc>
                <a:spcPct val="100000"/>
              </a:lnSpc>
              <a:spcBef>
                <a:spcPts val="5"/>
              </a:spcBef>
            </a:pP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importante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sepas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estás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solo/a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viaje.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Estamos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orando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ti,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incluso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conocerte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personalmente,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porque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sabemos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formó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mismo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llamando.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Además,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cuentas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apoyo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orientación de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Directivo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todo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equipo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á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aquí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acompañarte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cad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camino.</a:t>
            </a:r>
            <a:endParaRPr sz="1300">
              <a:latin typeface="Tahoma"/>
              <a:cs typeface="Tahoma"/>
            </a:endParaRPr>
          </a:p>
          <a:p>
            <a:pPr marL="12700" marR="224790" algn="just">
              <a:lnSpc>
                <a:spcPct val="100000"/>
              </a:lnSpc>
            </a:pPr>
            <a:r>
              <a:rPr sz="1300" spc="55" dirty="0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dudes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ponerte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contacto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 para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obtener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cariñ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bendiciones,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Sabrina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edes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Soló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ano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Sec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etaria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25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erritorial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J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entud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Candidatos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493997"/>
            <a:ext cx="7560309" cy="198120"/>
          </a:xfrm>
          <a:custGeom>
            <a:avLst/>
            <a:gdLst/>
            <a:ahLst/>
            <a:cxnLst/>
            <a:rect l="l" t="t" r="r" b="b"/>
            <a:pathLst>
              <a:path w="7560309" h="198120">
                <a:moveTo>
                  <a:pt x="7559992" y="0"/>
                </a:moveTo>
                <a:lnTo>
                  <a:pt x="0" y="0"/>
                </a:lnTo>
                <a:lnTo>
                  <a:pt x="0" y="198005"/>
                </a:lnTo>
                <a:lnTo>
                  <a:pt x="7559992" y="19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2443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"/>
            <a:ext cx="7560309" cy="180340"/>
          </a:xfrm>
          <a:custGeom>
            <a:avLst/>
            <a:gdLst/>
            <a:ahLst/>
            <a:cxnLst/>
            <a:rect l="l" t="t" r="r" b="b"/>
            <a:pathLst>
              <a:path w="7560309" h="180340">
                <a:moveTo>
                  <a:pt x="7559992" y="0"/>
                </a:moveTo>
                <a:lnTo>
                  <a:pt x="0" y="0"/>
                </a:lnTo>
                <a:lnTo>
                  <a:pt x="0" y="179997"/>
                </a:lnTo>
                <a:lnTo>
                  <a:pt x="7559992" y="179997"/>
                </a:lnTo>
                <a:lnTo>
                  <a:pt x="7559992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87310"/>
            <a:ext cx="6671309" cy="551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103505" algn="ctr">
              <a:lnSpc>
                <a:spcPct val="100000"/>
              </a:lnSpc>
              <a:spcBef>
                <a:spcPts val="100"/>
              </a:spcBef>
            </a:pPr>
            <a:r>
              <a:rPr sz="1900" b="1" spc="-210" dirty="0">
                <a:solidFill>
                  <a:srgbClr val="231F20"/>
                </a:solidFill>
                <a:latin typeface="Tahoma"/>
                <a:cs typeface="Tahoma"/>
              </a:rPr>
              <a:t>¿ESTÁS </a:t>
            </a:r>
            <a:r>
              <a:rPr sz="1900" b="1" spc="-120" dirty="0">
                <a:solidFill>
                  <a:srgbClr val="231F20"/>
                </a:solidFill>
                <a:latin typeface="Tahoma"/>
                <a:cs typeface="Tahoma"/>
              </a:rPr>
              <a:t>CONSIDERANDO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OFICIALATO </a:t>
            </a:r>
            <a:r>
              <a:rPr sz="1900" b="1" spc="-15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0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900" b="1" spc="-2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95" dirty="0">
                <a:solidFill>
                  <a:srgbClr val="231F20"/>
                </a:solidFill>
                <a:latin typeface="Tahoma"/>
                <a:cs typeface="Tahoma"/>
              </a:rPr>
              <a:t>ORDENADO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231F20"/>
                </a:solidFill>
                <a:latin typeface="Tahoma"/>
                <a:cs typeface="Tahoma"/>
              </a:rPr>
              <a:t>COMPLETO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60" dirty="0">
                <a:solidFill>
                  <a:srgbClr val="231F20"/>
                </a:solidFill>
                <a:latin typeface="Tahoma"/>
                <a:cs typeface="Tahoma"/>
              </a:rPr>
              <a:t>DENTRO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900" b="1" spc="-5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231F20"/>
                </a:solidFill>
                <a:latin typeface="Tahoma"/>
                <a:cs typeface="Tahoma"/>
              </a:rPr>
              <a:t>SALVACIÓN?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ahoma"/>
              <a:cs typeface="Tahoma"/>
            </a:endParaRPr>
          </a:p>
          <a:p>
            <a:pPr marL="651510" marR="641985" algn="ctr">
              <a:lnSpc>
                <a:spcPct val="100000"/>
              </a:lnSpc>
              <a:spcBef>
                <a:spcPts val="5"/>
              </a:spcBef>
            </a:pP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«Les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diré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secreto: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ha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tenido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0" dirty="0">
                <a:solidFill>
                  <a:srgbClr val="231F20"/>
                </a:solidFill>
                <a:latin typeface="Trebuchet MS"/>
                <a:cs typeface="Trebuchet MS"/>
              </a:rPr>
              <a:t>mí.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5" dirty="0">
                <a:solidFill>
                  <a:srgbClr val="231F20"/>
                </a:solidFill>
                <a:latin typeface="Trebuchet MS"/>
                <a:cs typeface="Trebuchet MS"/>
              </a:rPr>
              <a:t>Han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habido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hombres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más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inteligentes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yo,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incluso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mayores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oportunidades;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pero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desde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momento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5" dirty="0">
                <a:solidFill>
                  <a:srgbClr val="231F20"/>
                </a:solidFill>
                <a:latin typeface="Trebuchet MS"/>
                <a:cs typeface="Trebuchet MS"/>
              </a:rPr>
              <a:t>tuve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1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pobres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Londres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corazón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capté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la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 visión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Jesucristo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podía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hacer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conmigo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ellos,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ese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día,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decidí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 </a:t>
            </a:r>
            <a:r>
              <a:rPr sz="1300" i="1" spc="-3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debía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5" dirty="0">
                <a:solidFill>
                  <a:srgbClr val="231F20"/>
                </a:solidFill>
                <a:latin typeface="Trebuchet MS"/>
                <a:cs typeface="Trebuchet MS"/>
              </a:rPr>
              <a:t>tener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William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Booth.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si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hay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algo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poder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Ejército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Salvación,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porque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ha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tenido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toda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adoración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 </a:t>
            </a:r>
            <a:r>
              <a:rPr sz="1300" i="1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corazón,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poder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0" dirty="0">
                <a:solidFill>
                  <a:srgbClr val="231F20"/>
                </a:solidFill>
                <a:latin typeface="Trebuchet MS"/>
                <a:cs typeface="Trebuchet MS"/>
              </a:rPr>
              <a:t>voluntad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influencia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vida.»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rebuchet MS"/>
              <a:cs typeface="Trebuchet MS"/>
            </a:endParaRPr>
          </a:p>
          <a:p>
            <a:pPr marL="1924685" marR="1913255" indent="481965">
              <a:lnSpc>
                <a:spcPct val="100000"/>
              </a:lnSpc>
            </a:pPr>
            <a:r>
              <a:rPr sz="1100" b="1" i="1" spc="-235" dirty="0">
                <a:solidFill>
                  <a:srgbClr val="231F20"/>
                </a:solidFill>
                <a:latin typeface="Verdana"/>
                <a:cs typeface="Verdana"/>
              </a:rPr>
              <a:t>–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GENERA</a:t>
            </a:r>
            <a:r>
              <a:rPr sz="1100" b="1" i="1" spc="-9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65" dirty="0">
                <a:solidFill>
                  <a:srgbClr val="231F20"/>
                </a:solidFill>
                <a:latin typeface="Verdana"/>
                <a:cs typeface="Verdana"/>
              </a:rPr>
              <a:t>WILLIA</a:t>
            </a:r>
            <a:r>
              <a:rPr sz="1100" b="1" i="1" spc="-215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70" dirty="0">
                <a:solidFill>
                  <a:srgbClr val="231F20"/>
                </a:solidFill>
                <a:latin typeface="Verdana"/>
                <a:cs typeface="Verdana"/>
              </a:rPr>
              <a:t>BO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100" b="1" i="1" spc="-100" dirty="0">
                <a:solidFill>
                  <a:srgbClr val="231F20"/>
                </a:solidFill>
                <a:latin typeface="Verdana"/>
                <a:cs typeface="Verdana"/>
              </a:rPr>
              <a:t>TH  </a:t>
            </a:r>
            <a:r>
              <a:rPr sz="1100" b="1" i="1" spc="-80" dirty="0">
                <a:solidFill>
                  <a:srgbClr val="231F20"/>
                </a:solidFill>
                <a:latin typeface="Verdana"/>
                <a:cs typeface="Verdana"/>
              </a:rPr>
              <a:t>FUN</a:t>
            </a:r>
            <a:r>
              <a:rPr sz="1100" b="1" i="1" spc="-105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100" b="1" i="1" spc="-95" dirty="0">
                <a:solidFill>
                  <a:srgbClr val="231F20"/>
                </a:solidFill>
                <a:latin typeface="Verdana"/>
                <a:cs typeface="Verdana"/>
              </a:rPr>
              <a:t>ADOR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4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50" dirty="0">
                <a:solidFill>
                  <a:srgbClr val="231F20"/>
                </a:solidFill>
                <a:latin typeface="Verdana"/>
                <a:cs typeface="Verdana"/>
              </a:rPr>
              <a:t>EJÉRCI</a:t>
            </a:r>
            <a:r>
              <a:rPr sz="1100" b="1" i="1" spc="-20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100" b="1" i="1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30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100" b="1" i="1" spc="-10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65" dirty="0">
                <a:solidFill>
                  <a:srgbClr val="231F20"/>
                </a:solidFill>
                <a:latin typeface="Verdana"/>
                <a:cs typeface="Verdana"/>
              </a:rPr>
              <a:t>SA</a:t>
            </a:r>
            <a:r>
              <a:rPr sz="1100" b="1" i="1" spc="-20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1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100" b="1" i="1" spc="-85" dirty="0">
                <a:solidFill>
                  <a:srgbClr val="231F20"/>
                </a:solidFill>
                <a:latin typeface="Verdana"/>
                <a:cs typeface="Verdana"/>
              </a:rPr>
              <a:t>ACIÓN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865"/>
              </a:spcBef>
            </a:pPr>
            <a:r>
              <a:rPr sz="1700" b="1" spc="-114" dirty="0">
                <a:solidFill>
                  <a:srgbClr val="231F20"/>
                </a:solidFill>
                <a:latin typeface="Tahoma"/>
                <a:cs typeface="Tahoma"/>
              </a:rPr>
              <a:t>NUE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TRA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40" dirty="0">
                <a:solidFill>
                  <a:srgbClr val="231F20"/>
                </a:solidFill>
                <a:latin typeface="Tahoma"/>
                <a:cs typeface="Tahoma"/>
              </a:rPr>
              <a:t>MISIÓN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20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Salvación,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movimiento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internacional,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parte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evangélica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iglesia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universal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cristiana.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mensaje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basado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Biblia.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motivado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amor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misión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predicar el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 de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Jesucristo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responder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necesidades humanas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nombre,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ningún tipo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discriminación.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Somos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llamados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pa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que:</a:t>
            </a:r>
            <a:endParaRPr sz="1300">
              <a:latin typeface="Trebuchet MS"/>
              <a:cs typeface="Trebuchet MS"/>
            </a:endParaRPr>
          </a:p>
          <a:p>
            <a:pPr marL="186055" indent="-173355">
              <a:lnSpc>
                <a:spcPct val="100000"/>
              </a:lnSpc>
              <a:buFont typeface="Trebuchet MS"/>
              <a:buAutoNum type="arabicPeriod"/>
              <a:tabLst>
                <a:tab pos="18605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alma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encuentre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redención.</a:t>
            </a:r>
            <a:endParaRPr sz="1300">
              <a:latin typeface="Tahoma"/>
              <a:cs typeface="Tahoma"/>
            </a:endParaRPr>
          </a:p>
          <a:p>
            <a:pPr marL="195580" indent="-183515">
              <a:lnSpc>
                <a:spcPct val="100000"/>
              </a:lnSpc>
              <a:buFont typeface="Trebuchet MS"/>
              <a:buAutoNum type="arabicPeriod"/>
              <a:tabLst>
                <a:tab pos="19621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santo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sea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fortalecido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fe.</a:t>
            </a:r>
            <a:endParaRPr sz="1300">
              <a:latin typeface="Tahoma"/>
              <a:cs typeface="Tahoma"/>
            </a:endParaRPr>
          </a:p>
          <a:p>
            <a:pPr marL="195580" indent="-183515">
              <a:lnSpc>
                <a:spcPct val="100000"/>
              </a:lnSpc>
              <a:buFont typeface="Trebuchet MS"/>
              <a:buAutoNum type="arabicPeriod"/>
              <a:tabLst>
                <a:tab pos="19621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necesitada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reciba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apoyo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esperanza.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400" y="8755905"/>
            <a:ext cx="6673850" cy="145161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85"/>
              </a:spcBef>
            </a:pPr>
            <a:r>
              <a:rPr sz="1700" b="1" spc="30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40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120" dirty="0">
                <a:solidFill>
                  <a:srgbClr val="231F20"/>
                </a:solidFill>
                <a:latin typeface="Tahoma"/>
                <a:cs typeface="Tahoma"/>
              </a:rPr>
              <a:t>“</a:t>
            </a:r>
            <a:r>
              <a:rPr sz="1700" b="1" spc="-160" dirty="0">
                <a:solidFill>
                  <a:srgbClr val="231F20"/>
                </a:solidFill>
                <a:latin typeface="Tahoma"/>
                <a:cs typeface="Tahoma"/>
              </a:rPr>
              <a:t>TRAB</a:t>
            </a:r>
            <a:r>
              <a:rPr sz="1700" b="1" spc="-7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55" dirty="0">
                <a:solidFill>
                  <a:srgbClr val="231F20"/>
                </a:solidFill>
                <a:latin typeface="Tahoma"/>
                <a:cs typeface="Tahoma"/>
              </a:rPr>
              <a:t>J</a:t>
            </a:r>
            <a:r>
              <a:rPr sz="1700" b="1" spc="2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700" b="1" spc="15" dirty="0">
                <a:solidFill>
                  <a:srgbClr val="231F20"/>
                </a:solidFill>
                <a:latin typeface="Tahoma"/>
                <a:cs typeface="Tahoma"/>
              </a:rPr>
              <a:t>”,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Tahoma"/>
                <a:cs typeface="Tahoma"/>
              </a:rPr>
              <a:t>VOC</a:t>
            </a:r>
            <a:r>
              <a:rPr sz="1700" b="1" spc="-7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80" dirty="0">
                <a:solidFill>
                  <a:srgbClr val="231F20"/>
                </a:solidFill>
                <a:latin typeface="Tahoma"/>
                <a:cs typeface="Tahoma"/>
              </a:rPr>
              <a:t>CIÓN”</a:t>
            </a:r>
            <a:endParaRPr sz="1700">
              <a:latin typeface="Tahoma"/>
              <a:cs typeface="Tahoma"/>
            </a:endParaRPr>
          </a:p>
          <a:p>
            <a:pPr marL="13970" marR="5080" algn="just">
              <a:lnSpc>
                <a:spcPct val="100000"/>
              </a:lnSpc>
              <a:spcBef>
                <a:spcPts val="600"/>
              </a:spcBef>
            </a:pP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sagrado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implica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servicio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diverso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desafiante.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desempeñan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variedad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roles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contexto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nombramiento.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proporcionar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liderazgo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iglesia,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directivos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involucran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asuntos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negocios,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recaudación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fondos,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administración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propiedad,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traba-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jo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j</a:t>
            </a:r>
            <a:r>
              <a:rPr sz="1300" spc="-18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entud,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lide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2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10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go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comunitario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gestión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vicios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sociales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otra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1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responsabilidades.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6489903"/>
            <a:ext cx="2017199" cy="20172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241" y="6489903"/>
            <a:ext cx="2017191" cy="2017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5600" y="6489903"/>
            <a:ext cx="2017191" cy="20171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42033"/>
            <a:ext cx="3348990" cy="15640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542925">
              <a:lnSpc>
                <a:spcPct val="100000"/>
              </a:lnSpc>
              <a:spcBef>
                <a:spcPts val="500"/>
              </a:spcBef>
            </a:pPr>
            <a:r>
              <a:rPr sz="1700" b="1" spc="-250" dirty="0">
                <a:solidFill>
                  <a:srgbClr val="231F20"/>
                </a:solidFill>
                <a:latin typeface="Tahoma"/>
                <a:cs typeface="Tahoma"/>
              </a:rPr>
              <a:t>RE</a:t>
            </a:r>
            <a:r>
              <a:rPr sz="1700" b="1" spc="-180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700" b="1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100" dirty="0">
                <a:solidFill>
                  <a:srgbClr val="231F20"/>
                </a:solidFill>
                <a:latin typeface="Tahoma"/>
                <a:cs typeface="Tahoma"/>
              </a:rPr>
              <a:t>CIÓN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220" dirty="0">
                <a:solidFill>
                  <a:srgbClr val="231F20"/>
                </a:solidFill>
                <a:latin typeface="Tahoma"/>
                <a:cs typeface="Tahoma"/>
              </a:rPr>
              <a:t>CRI</a:t>
            </a:r>
            <a:r>
              <a:rPr sz="1700" b="1" spc="-24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700" b="1" spc="-34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700" b="1" spc="5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10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componente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importante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quien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re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entrar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ministerio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cristiano,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fuerte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personal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Jesucristo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 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basa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entendimiento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pe-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cados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perdonados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medio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sacrificio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Cristo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Calvario.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5685359"/>
            <a:ext cx="3348990" cy="16084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700" b="1" spc="-9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459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pasos mencionados,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único.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mar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diferentes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formas,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pero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casos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debe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profunda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convicción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Plan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servirle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1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completo.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67302" y="2958326"/>
            <a:ext cx="3348990" cy="17748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984250">
              <a:lnSpc>
                <a:spcPct val="100000"/>
              </a:lnSpc>
              <a:spcBef>
                <a:spcPts val="560"/>
              </a:spcBef>
            </a:pPr>
            <a:r>
              <a:rPr sz="1700" b="1" spc="-210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SOL</a:t>
            </a:r>
            <a:r>
              <a:rPr sz="1700" b="1" spc="-185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1700" b="1" spc="-40" dirty="0">
                <a:solidFill>
                  <a:srgbClr val="231F20"/>
                </a:solidFill>
                <a:latin typeface="Tahoma"/>
                <a:cs typeface="Tahoma"/>
              </a:rPr>
              <a:t>ADO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55"/>
              </a:spcBef>
            </a:pP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2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miembro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activo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Cuerpo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requerido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todo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aquel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busca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convertirse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oficial.</a:t>
            </a:r>
            <a:endParaRPr sz="13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soldado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poseer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 con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Jesús,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participar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reuniones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congregación 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acuerdo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doctrinas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misión.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7299" y="8585293"/>
            <a:ext cx="3348354" cy="156972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080135">
              <a:lnSpc>
                <a:spcPct val="100000"/>
              </a:lnSpc>
              <a:spcBef>
                <a:spcPts val="525"/>
              </a:spcBef>
            </a:pPr>
            <a:r>
              <a:rPr sz="1700" b="1" spc="-229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30"/>
              </a:spcBef>
            </a:pP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Cuando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soldado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siente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Ofi- </a:t>
            </a:r>
            <a:r>
              <a:rPr sz="1300" spc="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cialato,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debería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conversar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sobre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Directivos.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Ellos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ayudarán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poder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evalua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llamado,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dones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posibilidad 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convertirse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oficial.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También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deberá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acompañar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todo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postulación.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300" y="457200"/>
            <a:ext cx="2334600" cy="23346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5194" y="2891637"/>
            <a:ext cx="2334602" cy="23345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194" y="7900203"/>
            <a:ext cx="2334602" cy="23345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8403" y="5592753"/>
            <a:ext cx="2343594" cy="234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3734" y="1432938"/>
            <a:ext cx="2214245" cy="772160"/>
          </a:xfrm>
          <a:custGeom>
            <a:avLst/>
            <a:gdLst/>
            <a:ahLst/>
            <a:cxnLst/>
            <a:rect l="l" t="t" r="r" b="b"/>
            <a:pathLst>
              <a:path w="2214245" h="772160">
                <a:moveTo>
                  <a:pt x="2070011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628065"/>
                </a:lnTo>
                <a:lnTo>
                  <a:pt x="7341" y="673579"/>
                </a:lnTo>
                <a:lnTo>
                  <a:pt x="27785" y="713107"/>
                </a:lnTo>
                <a:lnTo>
                  <a:pt x="58959" y="744276"/>
                </a:lnTo>
                <a:lnTo>
                  <a:pt x="98490" y="764717"/>
                </a:lnTo>
                <a:lnTo>
                  <a:pt x="144005" y="772058"/>
                </a:lnTo>
                <a:lnTo>
                  <a:pt x="2070011" y="772058"/>
                </a:lnTo>
                <a:lnTo>
                  <a:pt x="2115524" y="764717"/>
                </a:lnTo>
                <a:lnTo>
                  <a:pt x="2155052" y="744276"/>
                </a:lnTo>
                <a:lnTo>
                  <a:pt x="2186222" y="713107"/>
                </a:lnTo>
                <a:lnTo>
                  <a:pt x="2206663" y="673579"/>
                </a:lnTo>
                <a:lnTo>
                  <a:pt x="2214003" y="628065"/>
                </a:lnTo>
                <a:lnTo>
                  <a:pt x="2214003" y="144005"/>
                </a:lnTo>
                <a:lnTo>
                  <a:pt x="2206663" y="98485"/>
                </a:lnTo>
                <a:lnTo>
                  <a:pt x="2186222" y="58954"/>
                </a:lnTo>
                <a:lnTo>
                  <a:pt x="2155052" y="27782"/>
                </a:lnTo>
                <a:lnTo>
                  <a:pt x="2115524" y="7340"/>
                </a:lnTo>
                <a:lnTo>
                  <a:pt x="2070011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994" y="4256311"/>
            <a:ext cx="1728470" cy="645160"/>
          </a:xfrm>
          <a:custGeom>
            <a:avLst/>
            <a:gdLst/>
            <a:ahLst/>
            <a:cxnLst/>
            <a:rect l="l" t="t" r="r" b="b"/>
            <a:pathLst>
              <a:path w="1728470" h="645160">
                <a:moveTo>
                  <a:pt x="1584007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501078"/>
                </a:lnTo>
                <a:lnTo>
                  <a:pt x="7341" y="546592"/>
                </a:lnTo>
                <a:lnTo>
                  <a:pt x="27785" y="586119"/>
                </a:lnTo>
                <a:lnTo>
                  <a:pt x="58959" y="617289"/>
                </a:lnTo>
                <a:lnTo>
                  <a:pt x="98490" y="637730"/>
                </a:lnTo>
                <a:lnTo>
                  <a:pt x="144005" y="645071"/>
                </a:lnTo>
                <a:lnTo>
                  <a:pt x="1584007" y="645071"/>
                </a:lnTo>
                <a:lnTo>
                  <a:pt x="1629521" y="637730"/>
                </a:lnTo>
                <a:lnTo>
                  <a:pt x="1669048" y="617289"/>
                </a:lnTo>
                <a:lnTo>
                  <a:pt x="1700218" y="586119"/>
                </a:lnTo>
                <a:lnTo>
                  <a:pt x="1720659" y="546592"/>
                </a:lnTo>
                <a:lnTo>
                  <a:pt x="1728000" y="501078"/>
                </a:lnTo>
                <a:lnTo>
                  <a:pt x="1728000" y="144005"/>
                </a:lnTo>
                <a:lnTo>
                  <a:pt x="1720659" y="98485"/>
                </a:lnTo>
                <a:lnTo>
                  <a:pt x="1700218" y="58954"/>
                </a:lnTo>
                <a:lnTo>
                  <a:pt x="1669048" y="27782"/>
                </a:lnTo>
                <a:lnTo>
                  <a:pt x="1629521" y="7340"/>
                </a:lnTo>
                <a:lnTo>
                  <a:pt x="1584007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5294" y="6604863"/>
            <a:ext cx="1581150" cy="645160"/>
          </a:xfrm>
          <a:custGeom>
            <a:avLst/>
            <a:gdLst/>
            <a:ahLst/>
            <a:cxnLst/>
            <a:rect l="l" t="t" r="r" b="b"/>
            <a:pathLst>
              <a:path w="1581150" h="645159">
                <a:moveTo>
                  <a:pt x="1437005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501078"/>
                </a:lnTo>
                <a:lnTo>
                  <a:pt x="7341" y="546592"/>
                </a:lnTo>
                <a:lnTo>
                  <a:pt x="27785" y="586119"/>
                </a:lnTo>
                <a:lnTo>
                  <a:pt x="58959" y="617289"/>
                </a:lnTo>
                <a:lnTo>
                  <a:pt x="98490" y="637730"/>
                </a:lnTo>
                <a:lnTo>
                  <a:pt x="144005" y="645071"/>
                </a:lnTo>
                <a:lnTo>
                  <a:pt x="1437005" y="645071"/>
                </a:lnTo>
                <a:lnTo>
                  <a:pt x="1482520" y="637730"/>
                </a:lnTo>
                <a:lnTo>
                  <a:pt x="1522050" y="617289"/>
                </a:lnTo>
                <a:lnTo>
                  <a:pt x="1553224" y="586119"/>
                </a:lnTo>
                <a:lnTo>
                  <a:pt x="1573668" y="546592"/>
                </a:lnTo>
                <a:lnTo>
                  <a:pt x="1581010" y="501078"/>
                </a:lnTo>
                <a:lnTo>
                  <a:pt x="1581010" y="144005"/>
                </a:lnTo>
                <a:lnTo>
                  <a:pt x="1573668" y="98485"/>
                </a:lnTo>
                <a:lnTo>
                  <a:pt x="1553224" y="58954"/>
                </a:lnTo>
                <a:lnTo>
                  <a:pt x="1522050" y="27782"/>
                </a:lnTo>
                <a:lnTo>
                  <a:pt x="1482520" y="7340"/>
                </a:lnTo>
                <a:lnTo>
                  <a:pt x="143700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994" y="8913519"/>
            <a:ext cx="1773555" cy="863600"/>
          </a:xfrm>
          <a:custGeom>
            <a:avLst/>
            <a:gdLst/>
            <a:ahLst/>
            <a:cxnLst/>
            <a:rect l="l" t="t" r="r" b="b"/>
            <a:pathLst>
              <a:path w="1773555" h="863600">
                <a:moveTo>
                  <a:pt x="1629003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719099"/>
                </a:lnTo>
                <a:lnTo>
                  <a:pt x="7341" y="764613"/>
                </a:lnTo>
                <a:lnTo>
                  <a:pt x="27785" y="804140"/>
                </a:lnTo>
                <a:lnTo>
                  <a:pt x="58959" y="835310"/>
                </a:lnTo>
                <a:lnTo>
                  <a:pt x="98490" y="855751"/>
                </a:lnTo>
                <a:lnTo>
                  <a:pt x="144005" y="863091"/>
                </a:lnTo>
                <a:lnTo>
                  <a:pt x="1629003" y="863091"/>
                </a:lnTo>
                <a:lnTo>
                  <a:pt x="1674518" y="855751"/>
                </a:lnTo>
                <a:lnTo>
                  <a:pt x="1714049" y="835310"/>
                </a:lnTo>
                <a:lnTo>
                  <a:pt x="1745222" y="804140"/>
                </a:lnTo>
                <a:lnTo>
                  <a:pt x="1765666" y="764613"/>
                </a:lnTo>
                <a:lnTo>
                  <a:pt x="1773008" y="719099"/>
                </a:lnTo>
                <a:lnTo>
                  <a:pt x="1773008" y="144005"/>
                </a:lnTo>
                <a:lnTo>
                  <a:pt x="1765666" y="98485"/>
                </a:lnTo>
                <a:lnTo>
                  <a:pt x="1745222" y="58954"/>
                </a:lnTo>
                <a:lnTo>
                  <a:pt x="1714049" y="27782"/>
                </a:lnTo>
                <a:lnTo>
                  <a:pt x="1674518" y="7340"/>
                </a:lnTo>
                <a:lnTo>
                  <a:pt x="1629003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1196" y="330203"/>
            <a:ext cx="5442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65" dirty="0"/>
              <a:t>ALGUNAS</a:t>
            </a:r>
            <a:r>
              <a:rPr spc="-440" dirty="0"/>
              <a:t> </a:t>
            </a:r>
            <a:r>
              <a:rPr spc="-595" dirty="0"/>
              <a:t>COMPETENCIAS</a:t>
            </a:r>
            <a:r>
              <a:rPr spc="-440" dirty="0"/>
              <a:t> </a:t>
            </a:r>
            <a:r>
              <a:rPr spc="-535" dirty="0"/>
              <a:t>NECESARIAS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358747" y="1432941"/>
            <a:ext cx="4842510" cy="8511540"/>
            <a:chOff x="1358747" y="1432941"/>
            <a:chExt cx="4842510" cy="85115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6752" y="1432941"/>
              <a:ext cx="2411984" cy="23939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6222" y="2998940"/>
              <a:ext cx="3355035" cy="3329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8747" y="5238140"/>
              <a:ext cx="2983839" cy="29615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001" y="7476363"/>
              <a:ext cx="2467521" cy="24675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342517" y="6568012"/>
            <a:ext cx="1306830" cy="5657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300" b="1" dirty="0">
                <a:solidFill>
                  <a:srgbClr val="FFFFFF"/>
                </a:solidFill>
                <a:latin typeface="Tahoma"/>
                <a:cs typeface="Tahoma"/>
              </a:rPr>
              <a:t>•Persona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A</a:t>
            </a:r>
            <a:r>
              <a:rPr sz="13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300" b="1" spc="-6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1300" b="1" spc="-12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•Liderazgo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259" y="4179675"/>
            <a:ext cx="1272540" cy="62293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300" b="1" spc="50" dirty="0">
                <a:solidFill>
                  <a:srgbClr val="FFFFFF"/>
                </a:solidFill>
                <a:latin typeface="Tahoma"/>
                <a:cs typeface="Tahoma"/>
              </a:rPr>
              <a:t>•Sal</a:t>
            </a:r>
            <a:r>
              <a:rPr sz="1300" b="1" spc="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acionismo</a:t>
            </a:r>
            <a:endParaRPr sz="1300">
              <a:latin typeface="Tahoma"/>
              <a:cs typeface="Tahoma"/>
            </a:endParaRPr>
          </a:p>
          <a:p>
            <a:pPr marL="85090">
              <a:lnSpc>
                <a:spcPct val="100000"/>
              </a:lnSpc>
              <a:spcBef>
                <a:spcPts val="790"/>
              </a:spcBef>
            </a:pP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•Sociabilidad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3949" y="8850024"/>
            <a:ext cx="1297305" cy="8356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1300" b="1" spc="-15" dirty="0">
                <a:solidFill>
                  <a:srgbClr val="FFFFFF"/>
                </a:solidFill>
                <a:latin typeface="Tahoma"/>
                <a:cs typeface="Tahoma"/>
              </a:rPr>
              <a:t>•Estabilidad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300" b="1" spc="15" dirty="0">
                <a:solidFill>
                  <a:srgbClr val="FFFFFF"/>
                </a:solidFill>
                <a:latin typeface="Tahoma"/>
                <a:cs typeface="Tahoma"/>
              </a:rPr>
              <a:t>•Mente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45" dirty="0">
                <a:solidFill>
                  <a:srgbClr val="FFFFFF"/>
                </a:solidFill>
                <a:latin typeface="Tahoma"/>
                <a:cs typeface="Tahoma"/>
              </a:rPr>
              <a:t>Madu</a:t>
            </a:r>
            <a:r>
              <a:rPr sz="130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300" b="1" spc="-25" dirty="0">
                <a:solidFill>
                  <a:srgbClr val="FFFFFF"/>
                </a:solidFill>
                <a:latin typeface="Tahoma"/>
                <a:cs typeface="Tahoma"/>
              </a:rPr>
              <a:t>•Autodisciplina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8178" y="1384697"/>
            <a:ext cx="1945639" cy="74041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70"/>
              </a:spcBef>
            </a:pPr>
            <a:r>
              <a:rPr sz="1300" b="1" spc="40" dirty="0">
                <a:solidFill>
                  <a:srgbClr val="FFFFFF"/>
                </a:solidFill>
                <a:latin typeface="Tahoma"/>
                <a:cs typeface="Tahoma"/>
              </a:rPr>
              <a:t>•Amor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65" dirty="0">
                <a:solidFill>
                  <a:srgbClr val="FFFFFF"/>
                </a:solidFill>
                <a:latin typeface="Tahoma"/>
                <a:cs typeface="Tahoma"/>
              </a:rPr>
              <a:t>ardiente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Dios</a:t>
            </a:r>
            <a:endParaRPr sz="1300">
              <a:latin typeface="Tahoma"/>
              <a:cs typeface="Tahoma"/>
            </a:endParaRPr>
          </a:p>
          <a:p>
            <a:pPr marL="326390" marR="5080" indent="-314325">
              <a:lnSpc>
                <a:spcPct val="100000"/>
              </a:lnSpc>
              <a:spcBef>
                <a:spcPts val="475"/>
              </a:spcBef>
            </a:pPr>
            <a:r>
              <a:rPr sz="1300" b="1" spc="110" dirty="0">
                <a:solidFill>
                  <a:srgbClr val="FFFFFF"/>
                </a:solidFill>
                <a:latin typeface="Tahoma"/>
                <a:cs typeface="Tahoma"/>
              </a:rPr>
              <a:t>•P</a:t>
            </a:r>
            <a:r>
              <a:rPr sz="1300" b="1" spc="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esencia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Santificado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1300" b="1" spc="-50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85" dirty="0">
                <a:solidFill>
                  <a:srgbClr val="FFFFFF"/>
                </a:solidFill>
                <a:latin typeface="Tahoma"/>
                <a:cs typeface="Tahoma"/>
              </a:rPr>
              <a:t>Espiritu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Santo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150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2850" y="7125487"/>
            <a:ext cx="1969770" cy="1966595"/>
          </a:xfrm>
          <a:custGeom>
            <a:avLst/>
            <a:gdLst/>
            <a:ahLst/>
            <a:cxnLst/>
            <a:rect l="l" t="t" r="r" b="b"/>
            <a:pathLst>
              <a:path w="1969770" h="1966595">
                <a:moveTo>
                  <a:pt x="1053871" y="1429943"/>
                </a:moveTo>
                <a:lnTo>
                  <a:pt x="1051712" y="1381112"/>
                </a:lnTo>
                <a:lnTo>
                  <a:pt x="1045375" y="1333512"/>
                </a:lnTo>
                <a:lnTo>
                  <a:pt x="1035050" y="1287335"/>
                </a:lnTo>
                <a:lnTo>
                  <a:pt x="1020902" y="1242758"/>
                </a:lnTo>
                <a:lnTo>
                  <a:pt x="1003134" y="1199984"/>
                </a:lnTo>
                <a:lnTo>
                  <a:pt x="981925" y="1159192"/>
                </a:lnTo>
                <a:lnTo>
                  <a:pt x="957465" y="1120584"/>
                </a:lnTo>
                <a:lnTo>
                  <a:pt x="929944" y="1084326"/>
                </a:lnTo>
                <a:lnTo>
                  <a:pt x="899528" y="1050632"/>
                </a:lnTo>
                <a:lnTo>
                  <a:pt x="866432" y="1019683"/>
                </a:lnTo>
                <a:lnTo>
                  <a:pt x="830821" y="991654"/>
                </a:lnTo>
                <a:lnTo>
                  <a:pt x="792886" y="966749"/>
                </a:lnTo>
                <a:lnTo>
                  <a:pt x="752817" y="945172"/>
                </a:lnTo>
                <a:lnTo>
                  <a:pt x="710793" y="927074"/>
                </a:lnTo>
                <a:lnTo>
                  <a:pt x="667016" y="912685"/>
                </a:lnTo>
                <a:lnTo>
                  <a:pt x="621652" y="902157"/>
                </a:lnTo>
                <a:lnTo>
                  <a:pt x="574890" y="895718"/>
                </a:lnTo>
                <a:lnTo>
                  <a:pt x="526935" y="893521"/>
                </a:lnTo>
                <a:lnTo>
                  <a:pt x="478967" y="895718"/>
                </a:lnTo>
                <a:lnTo>
                  <a:pt x="432219" y="902157"/>
                </a:lnTo>
                <a:lnTo>
                  <a:pt x="386854" y="912685"/>
                </a:lnTo>
                <a:lnTo>
                  <a:pt x="343065" y="927074"/>
                </a:lnTo>
                <a:lnTo>
                  <a:pt x="301053" y="945172"/>
                </a:lnTo>
                <a:lnTo>
                  <a:pt x="260972" y="966749"/>
                </a:lnTo>
                <a:lnTo>
                  <a:pt x="223050" y="991654"/>
                </a:lnTo>
                <a:lnTo>
                  <a:pt x="187439" y="1019683"/>
                </a:lnTo>
                <a:lnTo>
                  <a:pt x="154330" y="1050632"/>
                </a:lnTo>
                <a:lnTo>
                  <a:pt x="123926" y="1084326"/>
                </a:lnTo>
                <a:lnTo>
                  <a:pt x="96393" y="1120584"/>
                </a:lnTo>
                <a:lnTo>
                  <a:pt x="71945" y="1159192"/>
                </a:lnTo>
                <a:lnTo>
                  <a:pt x="50736" y="1199984"/>
                </a:lnTo>
                <a:lnTo>
                  <a:pt x="32969" y="1242758"/>
                </a:lnTo>
                <a:lnTo>
                  <a:pt x="18821" y="1287335"/>
                </a:lnTo>
                <a:lnTo>
                  <a:pt x="8483" y="1333512"/>
                </a:lnTo>
                <a:lnTo>
                  <a:pt x="2146" y="1381112"/>
                </a:lnTo>
                <a:lnTo>
                  <a:pt x="0" y="1429943"/>
                </a:lnTo>
                <a:lnTo>
                  <a:pt x="2146" y="1478762"/>
                </a:lnTo>
                <a:lnTo>
                  <a:pt x="8483" y="1526362"/>
                </a:lnTo>
                <a:lnTo>
                  <a:pt x="18821" y="1572539"/>
                </a:lnTo>
                <a:lnTo>
                  <a:pt x="32969" y="1617116"/>
                </a:lnTo>
                <a:lnTo>
                  <a:pt x="50736" y="1659890"/>
                </a:lnTo>
                <a:lnTo>
                  <a:pt x="71945" y="1700682"/>
                </a:lnTo>
                <a:lnTo>
                  <a:pt x="96393" y="1739290"/>
                </a:lnTo>
                <a:lnTo>
                  <a:pt x="123926" y="1775548"/>
                </a:lnTo>
                <a:lnTo>
                  <a:pt x="154330" y="1809242"/>
                </a:lnTo>
                <a:lnTo>
                  <a:pt x="187439" y="1840191"/>
                </a:lnTo>
                <a:lnTo>
                  <a:pt x="223050" y="1868220"/>
                </a:lnTo>
                <a:lnTo>
                  <a:pt x="260972" y="1893112"/>
                </a:lnTo>
                <a:lnTo>
                  <a:pt x="301053" y="1914702"/>
                </a:lnTo>
                <a:lnTo>
                  <a:pt x="343065" y="1932787"/>
                </a:lnTo>
                <a:lnTo>
                  <a:pt x="386854" y="1947189"/>
                </a:lnTo>
                <a:lnTo>
                  <a:pt x="432219" y="1957705"/>
                </a:lnTo>
                <a:lnTo>
                  <a:pt x="478967" y="1964156"/>
                </a:lnTo>
                <a:lnTo>
                  <a:pt x="526935" y="1966353"/>
                </a:lnTo>
                <a:lnTo>
                  <a:pt x="574890" y="1964156"/>
                </a:lnTo>
                <a:lnTo>
                  <a:pt x="621652" y="1957705"/>
                </a:lnTo>
                <a:lnTo>
                  <a:pt x="667016" y="1947189"/>
                </a:lnTo>
                <a:lnTo>
                  <a:pt x="710793" y="1932787"/>
                </a:lnTo>
                <a:lnTo>
                  <a:pt x="752817" y="1914702"/>
                </a:lnTo>
                <a:lnTo>
                  <a:pt x="792886" y="1893112"/>
                </a:lnTo>
                <a:lnTo>
                  <a:pt x="830821" y="1868220"/>
                </a:lnTo>
                <a:lnTo>
                  <a:pt x="866432" y="1840191"/>
                </a:lnTo>
                <a:lnTo>
                  <a:pt x="899528" y="1809242"/>
                </a:lnTo>
                <a:lnTo>
                  <a:pt x="929944" y="1775548"/>
                </a:lnTo>
                <a:lnTo>
                  <a:pt x="957465" y="1739290"/>
                </a:lnTo>
                <a:lnTo>
                  <a:pt x="981925" y="1700682"/>
                </a:lnTo>
                <a:lnTo>
                  <a:pt x="1003134" y="1659890"/>
                </a:lnTo>
                <a:lnTo>
                  <a:pt x="1020902" y="1617116"/>
                </a:lnTo>
                <a:lnTo>
                  <a:pt x="1035050" y="1572539"/>
                </a:lnTo>
                <a:lnTo>
                  <a:pt x="1045375" y="1526362"/>
                </a:lnTo>
                <a:lnTo>
                  <a:pt x="1051712" y="1478762"/>
                </a:lnTo>
                <a:lnTo>
                  <a:pt x="1053871" y="1429943"/>
                </a:lnTo>
                <a:close/>
              </a:path>
              <a:path w="1969770" h="1966595">
                <a:moveTo>
                  <a:pt x="1969147" y="536422"/>
                </a:moveTo>
                <a:lnTo>
                  <a:pt x="1966988" y="487591"/>
                </a:lnTo>
                <a:lnTo>
                  <a:pt x="1960651" y="439991"/>
                </a:lnTo>
                <a:lnTo>
                  <a:pt x="1950326" y="393814"/>
                </a:lnTo>
                <a:lnTo>
                  <a:pt x="1936178" y="349237"/>
                </a:lnTo>
                <a:lnTo>
                  <a:pt x="1918411" y="306463"/>
                </a:lnTo>
                <a:lnTo>
                  <a:pt x="1897202" y="265671"/>
                </a:lnTo>
                <a:lnTo>
                  <a:pt x="1872742" y="227050"/>
                </a:lnTo>
                <a:lnTo>
                  <a:pt x="1845208" y="190804"/>
                </a:lnTo>
                <a:lnTo>
                  <a:pt x="1814804" y="157111"/>
                </a:lnTo>
                <a:lnTo>
                  <a:pt x="1781708" y="126149"/>
                </a:lnTo>
                <a:lnTo>
                  <a:pt x="1746097" y="98132"/>
                </a:lnTo>
                <a:lnTo>
                  <a:pt x="1708162" y="73228"/>
                </a:lnTo>
                <a:lnTo>
                  <a:pt x="1668094" y="51638"/>
                </a:lnTo>
                <a:lnTo>
                  <a:pt x="1626069" y="33553"/>
                </a:lnTo>
                <a:lnTo>
                  <a:pt x="1582293" y="19151"/>
                </a:lnTo>
                <a:lnTo>
                  <a:pt x="1536928" y="8636"/>
                </a:lnTo>
                <a:lnTo>
                  <a:pt x="1490167" y="2184"/>
                </a:lnTo>
                <a:lnTo>
                  <a:pt x="1442212" y="0"/>
                </a:lnTo>
                <a:lnTo>
                  <a:pt x="1394244" y="2184"/>
                </a:lnTo>
                <a:lnTo>
                  <a:pt x="1347482" y="8636"/>
                </a:lnTo>
                <a:lnTo>
                  <a:pt x="1302131" y="19151"/>
                </a:lnTo>
                <a:lnTo>
                  <a:pt x="1258341" y="33553"/>
                </a:lnTo>
                <a:lnTo>
                  <a:pt x="1216317" y="51638"/>
                </a:lnTo>
                <a:lnTo>
                  <a:pt x="1176248" y="73228"/>
                </a:lnTo>
                <a:lnTo>
                  <a:pt x="1138313" y="98132"/>
                </a:lnTo>
                <a:lnTo>
                  <a:pt x="1102702" y="126149"/>
                </a:lnTo>
                <a:lnTo>
                  <a:pt x="1069606" y="157111"/>
                </a:lnTo>
                <a:lnTo>
                  <a:pt x="1039202" y="190804"/>
                </a:lnTo>
                <a:lnTo>
                  <a:pt x="1011669" y="227050"/>
                </a:lnTo>
                <a:lnTo>
                  <a:pt x="987209" y="265671"/>
                </a:lnTo>
                <a:lnTo>
                  <a:pt x="966000" y="306463"/>
                </a:lnTo>
                <a:lnTo>
                  <a:pt x="948232" y="349237"/>
                </a:lnTo>
                <a:lnTo>
                  <a:pt x="934097" y="393814"/>
                </a:lnTo>
                <a:lnTo>
                  <a:pt x="923759" y="439991"/>
                </a:lnTo>
                <a:lnTo>
                  <a:pt x="917422" y="487591"/>
                </a:lnTo>
                <a:lnTo>
                  <a:pt x="915276" y="536422"/>
                </a:lnTo>
                <a:lnTo>
                  <a:pt x="917422" y="585241"/>
                </a:lnTo>
                <a:lnTo>
                  <a:pt x="923759" y="632841"/>
                </a:lnTo>
                <a:lnTo>
                  <a:pt x="934097" y="679018"/>
                </a:lnTo>
                <a:lnTo>
                  <a:pt x="948232" y="723595"/>
                </a:lnTo>
                <a:lnTo>
                  <a:pt x="966000" y="766368"/>
                </a:lnTo>
                <a:lnTo>
                  <a:pt x="987209" y="807161"/>
                </a:lnTo>
                <a:lnTo>
                  <a:pt x="1011669" y="845769"/>
                </a:lnTo>
                <a:lnTo>
                  <a:pt x="1039202" y="882027"/>
                </a:lnTo>
                <a:lnTo>
                  <a:pt x="1069606" y="915720"/>
                </a:lnTo>
                <a:lnTo>
                  <a:pt x="1102702" y="946670"/>
                </a:lnTo>
                <a:lnTo>
                  <a:pt x="1138313" y="974699"/>
                </a:lnTo>
                <a:lnTo>
                  <a:pt x="1176248" y="999591"/>
                </a:lnTo>
                <a:lnTo>
                  <a:pt x="1216317" y="1021181"/>
                </a:lnTo>
                <a:lnTo>
                  <a:pt x="1258341" y="1039266"/>
                </a:lnTo>
                <a:lnTo>
                  <a:pt x="1302131" y="1053668"/>
                </a:lnTo>
                <a:lnTo>
                  <a:pt x="1347482" y="1064183"/>
                </a:lnTo>
                <a:lnTo>
                  <a:pt x="1394244" y="1070635"/>
                </a:lnTo>
                <a:lnTo>
                  <a:pt x="1442212" y="1072832"/>
                </a:lnTo>
                <a:lnTo>
                  <a:pt x="1490167" y="1070635"/>
                </a:lnTo>
                <a:lnTo>
                  <a:pt x="1536928" y="1064183"/>
                </a:lnTo>
                <a:lnTo>
                  <a:pt x="1582293" y="1053668"/>
                </a:lnTo>
                <a:lnTo>
                  <a:pt x="1626069" y="1039266"/>
                </a:lnTo>
                <a:lnTo>
                  <a:pt x="1668094" y="1021181"/>
                </a:lnTo>
                <a:lnTo>
                  <a:pt x="1708162" y="999591"/>
                </a:lnTo>
                <a:lnTo>
                  <a:pt x="1746097" y="974699"/>
                </a:lnTo>
                <a:lnTo>
                  <a:pt x="1781708" y="946670"/>
                </a:lnTo>
                <a:lnTo>
                  <a:pt x="1814804" y="915720"/>
                </a:lnTo>
                <a:lnTo>
                  <a:pt x="1845208" y="882027"/>
                </a:lnTo>
                <a:lnTo>
                  <a:pt x="1872742" y="845769"/>
                </a:lnTo>
                <a:lnTo>
                  <a:pt x="1897202" y="807161"/>
                </a:lnTo>
                <a:lnTo>
                  <a:pt x="1918411" y="766368"/>
                </a:lnTo>
                <a:lnTo>
                  <a:pt x="1936178" y="723595"/>
                </a:lnTo>
                <a:lnTo>
                  <a:pt x="1950326" y="679018"/>
                </a:lnTo>
                <a:lnTo>
                  <a:pt x="1960651" y="632841"/>
                </a:lnTo>
                <a:lnTo>
                  <a:pt x="1966988" y="585241"/>
                </a:lnTo>
                <a:lnTo>
                  <a:pt x="1969147" y="536422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3865" y="6839154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61656" y="8019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8928" y="9150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6000" y="7163199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43271" y="7539237"/>
            <a:ext cx="10756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latin typeface="Tahoma"/>
                <a:cs typeface="Tahoma"/>
              </a:rPr>
              <a:t>•Evangelizar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9055" y="9545532"/>
            <a:ext cx="91249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latin typeface="Tahoma"/>
                <a:cs typeface="Tahoma"/>
              </a:rPr>
              <a:t>•Pastorear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76771" y="7222905"/>
            <a:ext cx="8147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110" dirty="0">
                <a:latin typeface="Tahoma"/>
                <a:cs typeface="Tahoma"/>
              </a:rPr>
              <a:t>•P</a:t>
            </a:r>
            <a:r>
              <a:rPr sz="1300" b="1" spc="50" dirty="0">
                <a:latin typeface="Tahoma"/>
                <a:cs typeface="Tahoma"/>
              </a:rPr>
              <a:t>r</a:t>
            </a:r>
            <a:r>
              <a:rPr sz="1300" b="1" spc="-55" dirty="0">
                <a:latin typeface="Tahoma"/>
                <a:cs typeface="Tahoma"/>
              </a:rPr>
              <a:t>edicar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0979" y="8317353"/>
            <a:ext cx="9182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5080" indent="-130175">
              <a:lnSpc>
                <a:spcPct val="100000"/>
              </a:lnSpc>
              <a:spcBef>
                <a:spcPts val="100"/>
              </a:spcBef>
            </a:pPr>
            <a:r>
              <a:rPr sz="1300" b="1" spc="75" dirty="0">
                <a:latin typeface="Tahoma"/>
                <a:cs typeface="Tahoma"/>
              </a:rPr>
              <a:t>•E</a:t>
            </a:r>
            <a:r>
              <a:rPr sz="1300" b="1" spc="60" dirty="0">
                <a:latin typeface="Tahoma"/>
                <a:cs typeface="Tahoma"/>
              </a:rPr>
              <a:t>n</a:t>
            </a:r>
            <a:r>
              <a:rPr sz="1300" b="1" spc="-70" dirty="0">
                <a:latin typeface="Tahoma"/>
                <a:cs typeface="Tahoma"/>
              </a:rPr>
              <a:t>señar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5" dirty="0">
                <a:latin typeface="Tahoma"/>
                <a:cs typeface="Tahoma"/>
              </a:rPr>
              <a:t>y  </a:t>
            </a:r>
            <a:r>
              <a:rPr sz="1300" b="1" spc="-90" dirty="0">
                <a:latin typeface="Tahoma"/>
                <a:cs typeface="Tahoma"/>
              </a:rPr>
              <a:t>Entrenar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1657" y="7546996"/>
            <a:ext cx="723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Tahoma"/>
                <a:cs typeface="Tahoma"/>
              </a:rPr>
              <a:t>•Liderar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4516" y="8402874"/>
            <a:ext cx="9683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15" dirty="0">
                <a:latin typeface="Tahoma"/>
                <a:cs typeface="Tahoma"/>
              </a:rPr>
              <a:t>•Organizar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3727" y="9402529"/>
            <a:ext cx="942975" cy="5283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6835" marR="5080" indent="-64769">
              <a:lnSpc>
                <a:spcPts val="1320"/>
              </a:lnSpc>
              <a:spcBef>
                <a:spcPts val="140"/>
              </a:spcBef>
              <a:buSzPct val="109090"/>
              <a:buChar char="•"/>
              <a:tabLst>
                <a:tab pos="178435" algn="l"/>
              </a:tabLst>
            </a:pPr>
            <a:r>
              <a:rPr sz="1100" b="1" spc="-90" dirty="0">
                <a:latin typeface="Tahoma"/>
                <a:cs typeface="Tahoma"/>
              </a:rPr>
              <a:t>Rep</a:t>
            </a:r>
            <a:r>
              <a:rPr sz="1100" b="1" spc="-80" dirty="0">
                <a:latin typeface="Tahoma"/>
                <a:cs typeface="Tahoma"/>
              </a:rPr>
              <a:t>r</a:t>
            </a:r>
            <a:r>
              <a:rPr sz="1100" b="1" spc="-75" dirty="0">
                <a:latin typeface="Tahoma"/>
                <a:cs typeface="Tahoma"/>
              </a:rPr>
              <a:t>esentar  </a:t>
            </a:r>
            <a:r>
              <a:rPr sz="1100" b="1" spc="-45" dirty="0">
                <a:latin typeface="Tahoma"/>
                <a:cs typeface="Tahoma"/>
              </a:rPr>
              <a:t>a</a:t>
            </a:r>
            <a:r>
              <a:rPr sz="1100" b="1" spc="-15" dirty="0">
                <a:latin typeface="Tahoma"/>
                <a:cs typeface="Tahoma"/>
              </a:rPr>
              <a:t>l</a:t>
            </a:r>
            <a:r>
              <a:rPr sz="1100" b="1" spc="-90" dirty="0">
                <a:latin typeface="Tahoma"/>
                <a:cs typeface="Tahoma"/>
              </a:rPr>
              <a:t> Ejércit</a:t>
            </a:r>
            <a:r>
              <a:rPr sz="1100" b="1" spc="-100" dirty="0">
                <a:latin typeface="Tahoma"/>
                <a:cs typeface="Tahoma"/>
              </a:rPr>
              <a:t>o</a:t>
            </a:r>
            <a:r>
              <a:rPr sz="1100" b="1" spc="-90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de  </a:t>
            </a:r>
            <a:r>
              <a:rPr sz="1100" b="1" spc="-65" dirty="0">
                <a:latin typeface="Tahoma"/>
                <a:cs typeface="Tahoma"/>
              </a:rPr>
              <a:t>Salvación.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599" y="387310"/>
            <a:ext cx="5476875" cy="473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6975">
              <a:lnSpc>
                <a:spcPct val="100000"/>
              </a:lnSpc>
              <a:spcBef>
                <a:spcPts val="100"/>
              </a:spcBef>
            </a:pP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EJÉRCI</a:t>
            </a:r>
            <a:r>
              <a:rPr sz="1900" b="1" spc="-32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900" b="1" spc="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1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900" b="1" spc="-2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415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900" b="1" spc="-180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1900" b="1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CIÓN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ahoma"/>
              <a:cs typeface="Tahoma"/>
            </a:endParaRPr>
          </a:p>
          <a:p>
            <a:pPr marR="2130425" algn="ctr">
              <a:lnSpc>
                <a:spcPct val="100000"/>
              </a:lnSpc>
              <a:spcBef>
                <a:spcPts val="5"/>
              </a:spcBef>
            </a:pPr>
            <a:r>
              <a:rPr sz="1700" b="1" spc="-245" dirty="0">
                <a:solidFill>
                  <a:srgbClr val="231F20"/>
                </a:solidFill>
                <a:latin typeface="Tahoma"/>
                <a:cs typeface="Tahoma"/>
              </a:rPr>
              <a:t>PERFÍL</a:t>
            </a:r>
            <a:endParaRPr sz="1700">
              <a:latin typeface="Tahoma"/>
              <a:cs typeface="Tahoma"/>
            </a:endParaRPr>
          </a:p>
          <a:p>
            <a:pPr marL="15875" marR="2147570" indent="635" algn="ctr">
              <a:lnSpc>
                <a:spcPct val="100000"/>
              </a:lnSpc>
              <a:spcBef>
                <a:spcPts val="715"/>
              </a:spcBef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ho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bre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mujer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siendo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fiel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al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llamado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sirve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propagación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Reino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profundizando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vida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espiritual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unida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ación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vicio 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constante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comunidad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buscand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constant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mente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santidad;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liderando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equipos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distintos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cuerpo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administrando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gestionando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financieramente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diferentes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obras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sociales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estén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bajo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responsabilidad.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2143760" algn="ctr">
              <a:lnSpc>
                <a:spcPct val="100000"/>
              </a:lnSpc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será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capaz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enfrentar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serenidad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dominio,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tanto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sí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mismo,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como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relación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ot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os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Implicará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capacida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responder 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acuerdo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contexto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desenvuelve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manera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asertiva.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Deberá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reconocer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modi-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ficar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propios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estado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emocionales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114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18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sz="1300" spc="-140" dirty="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114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tos,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rasgos,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así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efecto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demás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personas,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desarrollando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lenguaje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verbal.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7740" y="1029601"/>
            <a:ext cx="2430538" cy="235080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0072" y="3426180"/>
            <a:ext cx="1817455" cy="175781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576169" y="8019007"/>
            <a:ext cx="4408170" cy="2673350"/>
          </a:xfrm>
          <a:custGeom>
            <a:avLst/>
            <a:gdLst/>
            <a:ahLst/>
            <a:cxnLst/>
            <a:rect l="l" t="t" r="r" b="b"/>
            <a:pathLst>
              <a:path w="4408170" h="2673350">
                <a:moveTo>
                  <a:pt x="2203831" y="0"/>
                </a:moveTo>
                <a:lnTo>
                  <a:pt x="2155269" y="524"/>
                </a:lnTo>
                <a:lnTo>
                  <a:pt x="2106965" y="2090"/>
                </a:lnTo>
                <a:lnTo>
                  <a:pt x="2058928" y="4687"/>
                </a:lnTo>
                <a:lnTo>
                  <a:pt x="2011169" y="8305"/>
                </a:lnTo>
                <a:lnTo>
                  <a:pt x="1963699" y="12931"/>
                </a:lnTo>
                <a:lnTo>
                  <a:pt x="1916528" y="18557"/>
                </a:lnTo>
                <a:lnTo>
                  <a:pt x="1869668" y="25170"/>
                </a:lnTo>
                <a:lnTo>
                  <a:pt x="1823129" y="32761"/>
                </a:lnTo>
                <a:lnTo>
                  <a:pt x="1776922" y="41318"/>
                </a:lnTo>
                <a:lnTo>
                  <a:pt x="1731057" y="50830"/>
                </a:lnTo>
                <a:lnTo>
                  <a:pt x="1685546" y="61288"/>
                </a:lnTo>
                <a:lnTo>
                  <a:pt x="1640398" y="72680"/>
                </a:lnTo>
                <a:lnTo>
                  <a:pt x="1595626" y="84995"/>
                </a:lnTo>
                <a:lnTo>
                  <a:pt x="1551240" y="98223"/>
                </a:lnTo>
                <a:lnTo>
                  <a:pt x="1507249" y="112352"/>
                </a:lnTo>
                <a:lnTo>
                  <a:pt x="1463666" y="127373"/>
                </a:lnTo>
                <a:lnTo>
                  <a:pt x="1420501" y="143274"/>
                </a:lnTo>
                <a:lnTo>
                  <a:pt x="1377764" y="160045"/>
                </a:lnTo>
                <a:lnTo>
                  <a:pt x="1335467" y="177675"/>
                </a:lnTo>
                <a:lnTo>
                  <a:pt x="1293620" y="196153"/>
                </a:lnTo>
                <a:lnTo>
                  <a:pt x="1252234" y="215468"/>
                </a:lnTo>
                <a:lnTo>
                  <a:pt x="1211320" y="235610"/>
                </a:lnTo>
                <a:lnTo>
                  <a:pt x="1170888" y="256567"/>
                </a:lnTo>
                <a:lnTo>
                  <a:pt x="1130949" y="278330"/>
                </a:lnTo>
                <a:lnTo>
                  <a:pt x="1091515" y="300887"/>
                </a:lnTo>
                <a:lnTo>
                  <a:pt x="1052595" y="324228"/>
                </a:lnTo>
                <a:lnTo>
                  <a:pt x="1014200" y="348341"/>
                </a:lnTo>
                <a:lnTo>
                  <a:pt x="976342" y="373217"/>
                </a:lnTo>
                <a:lnTo>
                  <a:pt x="939030" y="398844"/>
                </a:lnTo>
                <a:lnTo>
                  <a:pt x="902276" y="425211"/>
                </a:lnTo>
                <a:lnTo>
                  <a:pt x="866091" y="452308"/>
                </a:lnTo>
                <a:lnTo>
                  <a:pt x="830485" y="480124"/>
                </a:lnTo>
                <a:lnTo>
                  <a:pt x="795469" y="508649"/>
                </a:lnTo>
                <a:lnTo>
                  <a:pt x="761054" y="537871"/>
                </a:lnTo>
                <a:lnTo>
                  <a:pt x="727250" y="567780"/>
                </a:lnTo>
                <a:lnTo>
                  <a:pt x="694069" y="598365"/>
                </a:lnTo>
                <a:lnTo>
                  <a:pt x="661520" y="629615"/>
                </a:lnTo>
                <a:lnTo>
                  <a:pt x="629615" y="661520"/>
                </a:lnTo>
                <a:lnTo>
                  <a:pt x="598365" y="694069"/>
                </a:lnTo>
                <a:lnTo>
                  <a:pt x="567780" y="727250"/>
                </a:lnTo>
                <a:lnTo>
                  <a:pt x="537871" y="761054"/>
                </a:lnTo>
                <a:lnTo>
                  <a:pt x="508649" y="795469"/>
                </a:lnTo>
                <a:lnTo>
                  <a:pt x="480124" y="830485"/>
                </a:lnTo>
                <a:lnTo>
                  <a:pt x="452308" y="866091"/>
                </a:lnTo>
                <a:lnTo>
                  <a:pt x="425211" y="902276"/>
                </a:lnTo>
                <a:lnTo>
                  <a:pt x="398844" y="939030"/>
                </a:lnTo>
                <a:lnTo>
                  <a:pt x="373217" y="976342"/>
                </a:lnTo>
                <a:lnTo>
                  <a:pt x="348341" y="1014200"/>
                </a:lnTo>
                <a:lnTo>
                  <a:pt x="324228" y="1052595"/>
                </a:lnTo>
                <a:lnTo>
                  <a:pt x="300887" y="1091515"/>
                </a:lnTo>
                <a:lnTo>
                  <a:pt x="278330" y="1130949"/>
                </a:lnTo>
                <a:lnTo>
                  <a:pt x="256567" y="1170888"/>
                </a:lnTo>
                <a:lnTo>
                  <a:pt x="235610" y="1211320"/>
                </a:lnTo>
                <a:lnTo>
                  <a:pt x="215468" y="1252234"/>
                </a:lnTo>
                <a:lnTo>
                  <a:pt x="196153" y="1293620"/>
                </a:lnTo>
                <a:lnTo>
                  <a:pt x="177675" y="1335467"/>
                </a:lnTo>
                <a:lnTo>
                  <a:pt x="160045" y="1377764"/>
                </a:lnTo>
                <a:lnTo>
                  <a:pt x="143274" y="1420501"/>
                </a:lnTo>
                <a:lnTo>
                  <a:pt x="127373" y="1463666"/>
                </a:lnTo>
                <a:lnTo>
                  <a:pt x="112352" y="1507249"/>
                </a:lnTo>
                <a:lnTo>
                  <a:pt x="98223" y="1551240"/>
                </a:lnTo>
                <a:lnTo>
                  <a:pt x="84995" y="1595626"/>
                </a:lnTo>
                <a:lnTo>
                  <a:pt x="72680" y="1640398"/>
                </a:lnTo>
                <a:lnTo>
                  <a:pt x="61288" y="1685546"/>
                </a:lnTo>
                <a:lnTo>
                  <a:pt x="50830" y="1731057"/>
                </a:lnTo>
                <a:lnTo>
                  <a:pt x="41318" y="1776922"/>
                </a:lnTo>
                <a:lnTo>
                  <a:pt x="32761" y="1823129"/>
                </a:lnTo>
                <a:lnTo>
                  <a:pt x="25170" y="1869668"/>
                </a:lnTo>
                <a:lnTo>
                  <a:pt x="18557" y="1916528"/>
                </a:lnTo>
                <a:lnTo>
                  <a:pt x="12931" y="1963699"/>
                </a:lnTo>
                <a:lnTo>
                  <a:pt x="8305" y="2011169"/>
                </a:lnTo>
                <a:lnTo>
                  <a:pt x="4687" y="2058928"/>
                </a:lnTo>
                <a:lnTo>
                  <a:pt x="2090" y="2106965"/>
                </a:lnTo>
                <a:lnTo>
                  <a:pt x="524" y="2155269"/>
                </a:lnTo>
                <a:lnTo>
                  <a:pt x="0" y="2203830"/>
                </a:lnTo>
                <a:lnTo>
                  <a:pt x="524" y="2252392"/>
                </a:lnTo>
                <a:lnTo>
                  <a:pt x="2090" y="2300696"/>
                </a:lnTo>
                <a:lnTo>
                  <a:pt x="4687" y="2348733"/>
                </a:lnTo>
                <a:lnTo>
                  <a:pt x="8305" y="2396492"/>
                </a:lnTo>
                <a:lnTo>
                  <a:pt x="12931" y="2443962"/>
                </a:lnTo>
                <a:lnTo>
                  <a:pt x="18557" y="2491133"/>
                </a:lnTo>
                <a:lnTo>
                  <a:pt x="25170" y="2537993"/>
                </a:lnTo>
                <a:lnTo>
                  <a:pt x="32761" y="2584532"/>
                </a:lnTo>
                <a:lnTo>
                  <a:pt x="41318" y="2630739"/>
                </a:lnTo>
                <a:lnTo>
                  <a:pt x="50082" y="2672995"/>
                </a:lnTo>
                <a:lnTo>
                  <a:pt x="4357579" y="2672995"/>
                </a:lnTo>
                <a:lnTo>
                  <a:pt x="4366343" y="2630739"/>
                </a:lnTo>
                <a:lnTo>
                  <a:pt x="4374900" y="2584532"/>
                </a:lnTo>
                <a:lnTo>
                  <a:pt x="4382491" y="2537993"/>
                </a:lnTo>
                <a:lnTo>
                  <a:pt x="4389104" y="2491133"/>
                </a:lnTo>
                <a:lnTo>
                  <a:pt x="4394730" y="2443962"/>
                </a:lnTo>
                <a:lnTo>
                  <a:pt x="4399356" y="2396492"/>
                </a:lnTo>
                <a:lnTo>
                  <a:pt x="4402974" y="2348733"/>
                </a:lnTo>
                <a:lnTo>
                  <a:pt x="4405571" y="2300696"/>
                </a:lnTo>
                <a:lnTo>
                  <a:pt x="4407137" y="2252392"/>
                </a:lnTo>
                <a:lnTo>
                  <a:pt x="4407662" y="2203830"/>
                </a:lnTo>
                <a:lnTo>
                  <a:pt x="4407137" y="2155269"/>
                </a:lnTo>
                <a:lnTo>
                  <a:pt x="4405571" y="2106965"/>
                </a:lnTo>
                <a:lnTo>
                  <a:pt x="4402974" y="2058928"/>
                </a:lnTo>
                <a:lnTo>
                  <a:pt x="4399356" y="2011169"/>
                </a:lnTo>
                <a:lnTo>
                  <a:pt x="4394730" y="1963699"/>
                </a:lnTo>
                <a:lnTo>
                  <a:pt x="4389104" y="1916528"/>
                </a:lnTo>
                <a:lnTo>
                  <a:pt x="4382491" y="1869668"/>
                </a:lnTo>
                <a:lnTo>
                  <a:pt x="4374900" y="1823129"/>
                </a:lnTo>
                <a:lnTo>
                  <a:pt x="4366343" y="1776922"/>
                </a:lnTo>
                <a:lnTo>
                  <a:pt x="4356831" y="1731057"/>
                </a:lnTo>
                <a:lnTo>
                  <a:pt x="4346373" y="1685546"/>
                </a:lnTo>
                <a:lnTo>
                  <a:pt x="4334981" y="1640398"/>
                </a:lnTo>
                <a:lnTo>
                  <a:pt x="4322666" y="1595626"/>
                </a:lnTo>
                <a:lnTo>
                  <a:pt x="4309438" y="1551240"/>
                </a:lnTo>
                <a:lnTo>
                  <a:pt x="4295309" y="1507249"/>
                </a:lnTo>
                <a:lnTo>
                  <a:pt x="4280288" y="1463666"/>
                </a:lnTo>
                <a:lnTo>
                  <a:pt x="4264387" y="1420501"/>
                </a:lnTo>
                <a:lnTo>
                  <a:pt x="4247616" y="1377764"/>
                </a:lnTo>
                <a:lnTo>
                  <a:pt x="4229986" y="1335467"/>
                </a:lnTo>
                <a:lnTo>
                  <a:pt x="4211508" y="1293620"/>
                </a:lnTo>
                <a:lnTo>
                  <a:pt x="4192193" y="1252234"/>
                </a:lnTo>
                <a:lnTo>
                  <a:pt x="4172051" y="1211320"/>
                </a:lnTo>
                <a:lnTo>
                  <a:pt x="4151094" y="1170888"/>
                </a:lnTo>
                <a:lnTo>
                  <a:pt x="4129331" y="1130949"/>
                </a:lnTo>
                <a:lnTo>
                  <a:pt x="4106774" y="1091515"/>
                </a:lnTo>
                <a:lnTo>
                  <a:pt x="4083433" y="1052595"/>
                </a:lnTo>
                <a:lnTo>
                  <a:pt x="4059320" y="1014200"/>
                </a:lnTo>
                <a:lnTo>
                  <a:pt x="4034444" y="976342"/>
                </a:lnTo>
                <a:lnTo>
                  <a:pt x="4008817" y="939030"/>
                </a:lnTo>
                <a:lnTo>
                  <a:pt x="3982450" y="902276"/>
                </a:lnTo>
                <a:lnTo>
                  <a:pt x="3955353" y="866091"/>
                </a:lnTo>
                <a:lnTo>
                  <a:pt x="3927537" y="830485"/>
                </a:lnTo>
                <a:lnTo>
                  <a:pt x="3899012" y="795469"/>
                </a:lnTo>
                <a:lnTo>
                  <a:pt x="3869790" y="761054"/>
                </a:lnTo>
                <a:lnTo>
                  <a:pt x="3839881" y="727250"/>
                </a:lnTo>
                <a:lnTo>
                  <a:pt x="3809296" y="694069"/>
                </a:lnTo>
                <a:lnTo>
                  <a:pt x="3778046" y="661520"/>
                </a:lnTo>
                <a:lnTo>
                  <a:pt x="3746141" y="629615"/>
                </a:lnTo>
                <a:lnTo>
                  <a:pt x="3713592" y="598365"/>
                </a:lnTo>
                <a:lnTo>
                  <a:pt x="3680411" y="567780"/>
                </a:lnTo>
                <a:lnTo>
                  <a:pt x="3646607" y="537871"/>
                </a:lnTo>
                <a:lnTo>
                  <a:pt x="3612192" y="508649"/>
                </a:lnTo>
                <a:lnTo>
                  <a:pt x="3577176" y="480124"/>
                </a:lnTo>
                <a:lnTo>
                  <a:pt x="3541570" y="452308"/>
                </a:lnTo>
                <a:lnTo>
                  <a:pt x="3505385" y="425211"/>
                </a:lnTo>
                <a:lnTo>
                  <a:pt x="3468631" y="398844"/>
                </a:lnTo>
                <a:lnTo>
                  <a:pt x="3431319" y="373217"/>
                </a:lnTo>
                <a:lnTo>
                  <a:pt x="3393461" y="348341"/>
                </a:lnTo>
                <a:lnTo>
                  <a:pt x="3355066" y="324228"/>
                </a:lnTo>
                <a:lnTo>
                  <a:pt x="3316146" y="300887"/>
                </a:lnTo>
                <a:lnTo>
                  <a:pt x="3276712" y="278330"/>
                </a:lnTo>
                <a:lnTo>
                  <a:pt x="3236773" y="256567"/>
                </a:lnTo>
                <a:lnTo>
                  <a:pt x="3196341" y="235610"/>
                </a:lnTo>
                <a:lnTo>
                  <a:pt x="3155427" y="215468"/>
                </a:lnTo>
                <a:lnTo>
                  <a:pt x="3114041" y="196153"/>
                </a:lnTo>
                <a:lnTo>
                  <a:pt x="3072194" y="177675"/>
                </a:lnTo>
                <a:lnTo>
                  <a:pt x="3029897" y="160045"/>
                </a:lnTo>
                <a:lnTo>
                  <a:pt x="2987160" y="143274"/>
                </a:lnTo>
                <a:lnTo>
                  <a:pt x="2943995" y="127373"/>
                </a:lnTo>
                <a:lnTo>
                  <a:pt x="2900412" y="112352"/>
                </a:lnTo>
                <a:lnTo>
                  <a:pt x="2856421" y="98223"/>
                </a:lnTo>
                <a:lnTo>
                  <a:pt x="2812035" y="84995"/>
                </a:lnTo>
                <a:lnTo>
                  <a:pt x="2767263" y="72680"/>
                </a:lnTo>
                <a:lnTo>
                  <a:pt x="2722115" y="61288"/>
                </a:lnTo>
                <a:lnTo>
                  <a:pt x="2676604" y="50830"/>
                </a:lnTo>
                <a:lnTo>
                  <a:pt x="2630739" y="41318"/>
                </a:lnTo>
                <a:lnTo>
                  <a:pt x="2584532" y="32761"/>
                </a:lnTo>
                <a:lnTo>
                  <a:pt x="2537993" y="25170"/>
                </a:lnTo>
                <a:lnTo>
                  <a:pt x="2491133" y="18557"/>
                </a:lnTo>
                <a:lnTo>
                  <a:pt x="2443962" y="12931"/>
                </a:lnTo>
                <a:lnTo>
                  <a:pt x="2396492" y="8305"/>
                </a:lnTo>
                <a:lnTo>
                  <a:pt x="2348733" y="4687"/>
                </a:lnTo>
                <a:lnTo>
                  <a:pt x="2300696" y="2090"/>
                </a:lnTo>
                <a:lnTo>
                  <a:pt x="2252392" y="524"/>
                </a:lnTo>
                <a:lnTo>
                  <a:pt x="2203831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24154" y="6259047"/>
            <a:ext cx="51250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204" dirty="0">
                <a:solidFill>
                  <a:srgbClr val="231F20"/>
                </a:solidFill>
                <a:latin typeface="Tahoma"/>
                <a:cs typeface="Tahoma"/>
              </a:rPr>
              <a:t>HABILIDADES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NECESARIAS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0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46231" y="8919471"/>
            <a:ext cx="346773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6040" algn="ctr">
              <a:lnSpc>
                <a:spcPct val="100000"/>
              </a:lnSpc>
              <a:spcBef>
                <a:spcPts val="100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cualidades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corazón,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mente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alma,</a:t>
            </a:r>
            <a:r>
              <a:rPr sz="1300" spc="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necesita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adquirir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ciertas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ejercer</a:t>
            </a:r>
            <a:r>
              <a:rPr sz="1300" spc="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efectivamente.</a:t>
            </a:r>
            <a:r>
              <a:rPr sz="1300" spc="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Estas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están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relacionadas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directamente</a:t>
            </a:r>
            <a:r>
              <a:rPr sz="1300" spc="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nombramientos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trabajará,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lo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tanto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buscar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eficiencia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áreas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de: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899" y="1291092"/>
            <a:ext cx="4919980" cy="12814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360"/>
              </a:spcBef>
            </a:pPr>
            <a:r>
              <a:rPr sz="1300" b="1" spc="-20" dirty="0">
                <a:solidFill>
                  <a:srgbClr val="231F20"/>
                </a:solidFill>
                <a:latin typeface="Tahoma"/>
                <a:cs typeface="Tahoma"/>
              </a:rPr>
              <a:t>Vida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65"/>
              </a:spcBef>
              <a:buChar char="-"/>
              <a:tabLst>
                <a:tab pos="12382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Necesitamos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espiritualmente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equilibrados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fieles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Pala-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bra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8745" algn="l"/>
              </a:tabLst>
            </a:pP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espíritu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Discípulo/aprendiz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búsqueda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constante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Formación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teológica.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5899" y="2744835"/>
            <a:ext cx="49199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Debe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conocer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Palabra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lámpara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lumbrera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minar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siendo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su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dedicación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especial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estudio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Biblia,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acrecentan-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diario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conocimientos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poder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guiar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otros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verdadero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Cristo.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3845" y="4354688"/>
            <a:ext cx="5001260" cy="16186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80010" algn="just">
              <a:lnSpc>
                <a:spcPct val="100000"/>
              </a:lnSpc>
              <a:spcBef>
                <a:spcPts val="910"/>
              </a:spcBef>
            </a:pPr>
            <a:r>
              <a:rPr sz="1300" b="1" spc="-175" dirty="0">
                <a:solidFill>
                  <a:srgbClr val="231F20"/>
                </a:solidFill>
                <a:latin typeface="Tahoma"/>
                <a:cs typeface="Tahoma"/>
              </a:rPr>
              <a:t>F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ormación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Continua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40" dirty="0">
                <a:solidFill>
                  <a:srgbClr val="231F20"/>
                </a:solidFill>
                <a:latin typeface="Tahoma"/>
                <a:cs typeface="Tahoma"/>
              </a:rPr>
              <a:t>pa</a:t>
            </a:r>
            <a:r>
              <a:rPr sz="1300" b="1" spc="-5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5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b="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1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6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endParaRPr sz="13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810"/>
              </a:spcBef>
              <a:buChar char="-"/>
              <a:tabLst>
                <a:tab pos="133350" algn="l"/>
              </a:tabLst>
            </a:pP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liderazgo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innato, proactivos,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poder-saber,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poseer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cualidades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iniciar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liderar cambios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entorno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ministerial.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buChar char="-"/>
              <a:tabLst>
                <a:tab pos="11747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capacidad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autocrítica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crítica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demás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sobre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actos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posibilidades.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3845" y="6145565"/>
            <a:ext cx="50018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capacitadas,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competentes,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visio-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narias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especialicen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desarrollen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manejo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perso-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nas,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mismo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conocimientos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manejos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marketing.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4509354"/>
            <a:ext cx="1566011" cy="15660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9568" y="6315517"/>
            <a:ext cx="13214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14" dirty="0">
                <a:latin typeface="Tahoma"/>
                <a:cs typeface="Tahoma"/>
              </a:rPr>
              <a:t>SABER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80" dirty="0">
                <a:latin typeface="Tahoma"/>
                <a:cs typeface="Tahoma"/>
              </a:rPr>
              <a:t>(lo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sabe)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439" y="3179607"/>
            <a:ext cx="11537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40" dirty="0">
                <a:latin typeface="Tahoma"/>
                <a:cs typeface="Tahoma"/>
              </a:rPr>
              <a:t>S</a:t>
            </a:r>
            <a:r>
              <a:rPr sz="1300" b="1" spc="-110" dirty="0">
                <a:latin typeface="Tahoma"/>
                <a:cs typeface="Tahoma"/>
              </a:rPr>
              <a:t>ABER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40" dirty="0">
                <a:latin typeface="Tahoma"/>
                <a:cs typeface="Tahoma"/>
              </a:rPr>
              <a:t>SER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120" dirty="0">
                <a:latin typeface="Tahoma"/>
                <a:cs typeface="Tahoma"/>
              </a:rPr>
              <a:t>(Lo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10" dirty="0">
                <a:latin typeface="Tahoma"/>
                <a:cs typeface="Tahoma"/>
              </a:rPr>
              <a:t>es)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14007" y="7732240"/>
            <a:ext cx="5001895" cy="171386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505"/>
              </a:spcBef>
            </a:pPr>
            <a:r>
              <a:rPr sz="1300" b="1" spc="-60" dirty="0">
                <a:solidFill>
                  <a:srgbClr val="231F20"/>
                </a:solidFill>
                <a:latin typeface="Tahoma"/>
                <a:cs typeface="Tahoma"/>
              </a:rPr>
              <a:t>Misión: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Desar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b="1" spc="-45" dirty="0">
                <a:solidFill>
                  <a:srgbClr val="231F20"/>
                </a:solidFill>
                <a:latin typeface="Tahoma"/>
                <a:cs typeface="Tahoma"/>
              </a:rPr>
              <a:t>ollo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60" dirty="0">
                <a:solidFill>
                  <a:srgbClr val="231F20"/>
                </a:solidFill>
                <a:latin typeface="Tahoma"/>
                <a:cs typeface="Tahoma"/>
              </a:rPr>
              <a:t>Ministerial</a:t>
            </a:r>
            <a:endParaRPr sz="1300">
              <a:latin typeface="Tahoma"/>
              <a:cs typeface="Tahoma"/>
            </a:endParaRPr>
          </a:p>
          <a:p>
            <a:pPr marL="117475" indent="-105410">
              <a:lnSpc>
                <a:spcPct val="100000"/>
              </a:lnSpc>
              <a:spcBef>
                <a:spcPts val="405"/>
              </a:spcBef>
              <a:buChar char="-"/>
              <a:tabLst>
                <a:tab pos="118110" algn="l"/>
              </a:tabLst>
            </a:pP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modo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carrera.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112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sirve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comunidad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religiosa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enseñando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fe,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dirigiéndoles,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preparando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sermones,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dirigiendo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Iglesia.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525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elabora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programas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estudios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bíblicos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actividades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edades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congregación.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4007" y="9618342"/>
            <a:ext cx="50018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responsabilidades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Administrativas-Financieras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ocupar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lugar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Consejo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Administrativo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formado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miem-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bros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congregación.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3" y="7693203"/>
            <a:ext cx="1566011" cy="156600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8839" y="9803172"/>
            <a:ext cx="1343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40" dirty="0">
                <a:latin typeface="Tahoma"/>
                <a:cs typeface="Tahoma"/>
              </a:rPr>
              <a:t>S</a:t>
            </a:r>
            <a:r>
              <a:rPr sz="1300" b="1" spc="-110" dirty="0">
                <a:latin typeface="Tahoma"/>
                <a:cs typeface="Tahoma"/>
              </a:rPr>
              <a:t>ABER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40" dirty="0">
                <a:latin typeface="Tahoma"/>
                <a:cs typeface="Tahoma"/>
              </a:rPr>
              <a:t>H</a:t>
            </a:r>
            <a:r>
              <a:rPr sz="1300" b="1" spc="-65" dirty="0">
                <a:latin typeface="Tahoma"/>
                <a:cs typeface="Tahoma"/>
              </a:rPr>
              <a:t>A</a:t>
            </a:r>
            <a:r>
              <a:rPr sz="1300" b="1" spc="-130" dirty="0">
                <a:latin typeface="Tahoma"/>
                <a:cs typeface="Tahoma"/>
              </a:rPr>
              <a:t>CER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120" dirty="0">
                <a:latin typeface="Tahoma"/>
                <a:cs typeface="Tahoma"/>
              </a:rPr>
              <a:t>(Lo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20" dirty="0">
                <a:latin typeface="Tahoma"/>
                <a:cs typeface="Tahoma"/>
              </a:rPr>
              <a:t>h</a:t>
            </a:r>
            <a:r>
              <a:rPr sz="1300" b="1" spc="-90" dirty="0">
                <a:latin typeface="Tahoma"/>
                <a:cs typeface="Tahoma"/>
              </a:rPr>
              <a:t>ace)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6060">
              <a:lnSpc>
                <a:spcPct val="100000"/>
              </a:lnSpc>
              <a:spcBef>
                <a:spcPts val="100"/>
              </a:spcBef>
            </a:pPr>
            <a:r>
              <a:rPr spc="-490" dirty="0"/>
              <a:t>SE</a:t>
            </a:r>
            <a:r>
              <a:rPr spc="-525" dirty="0"/>
              <a:t>R</a:t>
            </a:r>
            <a:r>
              <a:rPr spc="-509" dirty="0"/>
              <a:t>,</a:t>
            </a:r>
            <a:r>
              <a:rPr spc="-440" dirty="0"/>
              <a:t> </a:t>
            </a:r>
            <a:r>
              <a:rPr spc="-445" dirty="0"/>
              <a:t>S</a:t>
            </a:r>
            <a:r>
              <a:rPr spc="-565" dirty="0"/>
              <a:t>ABER</a:t>
            </a:r>
            <a:r>
              <a:rPr spc="-530" dirty="0"/>
              <a:t> </a:t>
            </a:r>
            <a:r>
              <a:rPr spc="-700" dirty="0"/>
              <a:t>Y</a:t>
            </a:r>
            <a:r>
              <a:rPr spc="-475" dirty="0"/>
              <a:t> </a:t>
            </a:r>
            <a:r>
              <a:rPr spc="-715" dirty="0"/>
              <a:t>H</a:t>
            </a:r>
            <a:r>
              <a:rPr spc="-665" dirty="0"/>
              <a:t>A</a:t>
            </a:r>
            <a:r>
              <a:rPr spc="-595" dirty="0"/>
              <a:t>CER</a:t>
            </a:r>
          </a:p>
        </p:txBody>
      </p:sp>
      <p:sp>
        <p:nvSpPr>
          <p:cNvPr id="14" name="object 14"/>
          <p:cNvSpPr/>
          <p:nvPr/>
        </p:nvSpPr>
        <p:spPr>
          <a:xfrm>
            <a:off x="7525798" y="2066829"/>
            <a:ext cx="34290" cy="69215"/>
          </a:xfrm>
          <a:custGeom>
            <a:avLst/>
            <a:gdLst/>
            <a:ahLst/>
            <a:cxnLst/>
            <a:rect l="l" t="t" r="r" b="b"/>
            <a:pathLst>
              <a:path w="34290" h="69214">
                <a:moveTo>
                  <a:pt x="30175" y="0"/>
                </a:moveTo>
                <a:lnTo>
                  <a:pt x="0" y="30175"/>
                </a:lnTo>
                <a:lnTo>
                  <a:pt x="30670" y="68922"/>
                </a:lnTo>
                <a:lnTo>
                  <a:pt x="34201" y="67690"/>
                </a:lnTo>
                <a:lnTo>
                  <a:pt x="34201" y="1663"/>
                </a:lnTo>
                <a:lnTo>
                  <a:pt x="3017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966779"/>
            <a:ext cx="7560309" cy="63500"/>
          </a:xfrm>
          <a:custGeom>
            <a:avLst/>
            <a:gdLst/>
            <a:ahLst/>
            <a:cxnLst/>
            <a:rect l="l" t="t" r="r" b="b"/>
            <a:pathLst>
              <a:path w="7560309" h="63500">
                <a:moveTo>
                  <a:pt x="0" y="0"/>
                </a:moveTo>
                <a:lnTo>
                  <a:pt x="0" y="63500"/>
                </a:lnTo>
                <a:lnTo>
                  <a:pt x="7560005" y="63500"/>
                </a:lnTo>
                <a:lnTo>
                  <a:pt x="7560005" y="0"/>
                </a:lnTo>
                <a:lnTo>
                  <a:pt x="0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221728"/>
            <a:ext cx="7560309" cy="63500"/>
          </a:xfrm>
          <a:custGeom>
            <a:avLst/>
            <a:gdLst/>
            <a:ahLst/>
            <a:cxnLst/>
            <a:rect l="l" t="t" r="r" b="b"/>
            <a:pathLst>
              <a:path w="7560309" h="63500">
                <a:moveTo>
                  <a:pt x="7559999" y="0"/>
                </a:moveTo>
                <a:lnTo>
                  <a:pt x="0" y="0"/>
                </a:lnTo>
                <a:lnTo>
                  <a:pt x="0" y="63500"/>
                </a:lnTo>
                <a:lnTo>
                  <a:pt x="7559999" y="63500"/>
                </a:lnTo>
                <a:lnTo>
                  <a:pt x="7559999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751" y="1514880"/>
            <a:ext cx="1618794" cy="15850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66779"/>
            <a:ext cx="10795" cy="63500"/>
          </a:xfrm>
          <a:custGeom>
            <a:avLst/>
            <a:gdLst/>
            <a:ahLst/>
            <a:cxnLst/>
            <a:rect l="l" t="t" r="r" b="b"/>
            <a:pathLst>
              <a:path w="10795" h="63500">
                <a:moveTo>
                  <a:pt x="10299" y="0"/>
                </a:moveTo>
                <a:lnTo>
                  <a:pt x="0" y="0"/>
                </a:lnTo>
                <a:lnTo>
                  <a:pt x="0" y="63500"/>
                </a:lnTo>
                <a:lnTo>
                  <a:pt x="10299" y="63500"/>
                </a:lnTo>
                <a:lnTo>
                  <a:pt x="10299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21728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3500" y="577211"/>
            <a:ext cx="6640195" cy="7341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100"/>
              </a:spcBef>
            </a:pP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PROPÓSI</a:t>
            </a:r>
            <a:r>
              <a:rPr sz="1900" b="1" spc="-24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900" b="1" spc="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3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endParaRPr sz="1900">
              <a:latin typeface="Tahoma"/>
              <a:cs typeface="Tahoma"/>
            </a:endParaRPr>
          </a:p>
          <a:p>
            <a:pPr marL="30480" algn="ctr">
              <a:lnSpc>
                <a:spcPct val="100000"/>
              </a:lnSpc>
            </a:pP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FORMACIÓN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5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65" dirty="0">
                <a:solidFill>
                  <a:srgbClr val="231F20"/>
                </a:solidFill>
                <a:latin typeface="Tahoma"/>
                <a:cs typeface="Tahoma"/>
              </a:rPr>
              <a:t>PERFECCIONAMIENTO</a:t>
            </a:r>
            <a:endParaRPr sz="19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105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staff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Escuela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Cadetes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junto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profesores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comprometidos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aprovechar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todas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oportunidades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disponibles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ayudar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cadete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pueda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competencias,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forma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presentarlos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preparados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sean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comisionados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(Ministros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Evangelio).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b="1" spc="-229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8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SOLICITUD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Solicitar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oficialato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en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Ejército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Salvación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implica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un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proceso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tres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pasos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fundamentales: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1:</a:t>
            </a:r>
            <a:r>
              <a:rPr sz="1300" b="1" spc="-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Comience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dirección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Señor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57785">
              <a:lnSpc>
                <a:spcPct val="100000"/>
              </a:lnSpc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2: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Escuche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atentamente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voz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Señor,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hizo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profeta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Isaías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cuando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Señor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preguntó: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30" dirty="0">
                <a:solidFill>
                  <a:srgbClr val="231F20"/>
                </a:solidFill>
                <a:latin typeface="Trebuchet MS"/>
                <a:cs typeface="Trebuchet MS"/>
              </a:rPr>
              <a:t>“¿A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enviaré,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irá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por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nosotros?”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(Isaías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6:8).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3:</a:t>
            </a:r>
            <a:r>
              <a:rPr sz="1300" b="1" spc="-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Responda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humildad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disposición,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diciendo: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“Heme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aquí;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envíame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Trebuchet MS"/>
                <a:cs typeface="Trebuchet MS"/>
              </a:rPr>
              <a:t>mí.”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76835">
              <a:lnSpc>
                <a:spcPct val="100000"/>
              </a:lnSpc>
            </a:pP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vez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sientas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listo/a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dar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paso,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sigue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adelante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solicitudes.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Comparte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experiencia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directivo,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expresándole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interés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solicitándole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opor-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tunidades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involucrarte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asumir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responsabilidades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dentro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oficialato,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quien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ayudará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conectarte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FF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Solicita una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entrevista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conversación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el/la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(SDC).</a:t>
            </a:r>
            <a:endParaRPr sz="1300">
              <a:latin typeface="Tahoma"/>
              <a:cs typeface="Tahoma"/>
            </a:endParaRPr>
          </a:p>
          <a:p>
            <a:pPr marL="12700" marR="29845">
              <a:lnSpc>
                <a:spcPct val="100000"/>
              </a:lnSpc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¡En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etapa,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compartirás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historia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responderás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ayudarán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avanzar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proceso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recibir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relevante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tomar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mejores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decisiones de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vida!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73660">
              <a:lnSpc>
                <a:spcPct val="100000"/>
              </a:lnSpc>
              <a:spcBef>
                <a:spcPts val="5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Llena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formulario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solicitud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ingresar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Fraternidad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Futuros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Oficiales,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disponible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línea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través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código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QR.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enviará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automáticamente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Directivo,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Secretaria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Territorial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Juventud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Pronto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nos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pondremos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contacto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contigo.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bendiga,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juntos,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sirvamos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Nombre.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1816</Words>
  <Application>Microsoft Office PowerPoint</Application>
  <PresentationFormat>Personalizado</PresentationFormat>
  <Paragraphs>116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Calibri</vt:lpstr>
      <vt:lpstr>Tahoma</vt:lpstr>
      <vt:lpstr>Trebuchet MS</vt:lpstr>
      <vt:lpstr>Verdana</vt:lpstr>
      <vt:lpstr>Office Theme</vt:lpstr>
      <vt:lpstr>Presentación de PowerPoint</vt:lpstr>
      <vt:lpstr>!DIOS TE ESTÁ LLAMANDO!</vt:lpstr>
      <vt:lpstr>Presentación de PowerPoint</vt:lpstr>
      <vt:lpstr>Presentación de PowerPoint</vt:lpstr>
      <vt:lpstr>ALGUNAS COMPETENCIAS NECESARIAS</vt:lpstr>
      <vt:lpstr>Presentación de PowerPoint</vt:lpstr>
      <vt:lpstr>SER, SABER Y HACER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ffoo</dc:title>
  <dc:creator>Sabrina Paredes</dc:creator>
  <cp:lastModifiedBy>Ever</cp:lastModifiedBy>
  <cp:revision>2</cp:revision>
  <dcterms:created xsi:type="dcterms:W3CDTF">2023-10-19T14:30:08Z</dcterms:created>
  <dcterms:modified xsi:type="dcterms:W3CDTF">2026-01-08T19:35:24Z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2023-10-19T00:00:00Z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2023-10-19T00:00:00Z</vt:filetime>
  </property>
</Properties>
</file>